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dp" ContentType="image/vnd.ms-photo"/>
  <Default Extension="tiff" ContentType="image/tiff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53.svg" ContentType="image/svg+xml"/>
  <Override PartName="/ppt/media/image55.svg" ContentType="image/svg+xml"/>
  <Override PartName="/ppt/media/image5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8" r:id="rId3"/>
    <p:sldId id="351" r:id="rId4"/>
    <p:sldId id="352" r:id="rId5"/>
    <p:sldId id="353" r:id="rId6"/>
    <p:sldId id="355" r:id="rId8"/>
    <p:sldId id="356" r:id="rId9"/>
    <p:sldId id="357" r:id="rId10"/>
    <p:sldId id="365" r:id="rId11"/>
    <p:sldId id="358" r:id="rId12"/>
    <p:sldId id="359" r:id="rId13"/>
    <p:sldId id="364" r:id="rId14"/>
    <p:sldId id="366" r:id="rId15"/>
    <p:sldId id="360" r:id="rId16"/>
    <p:sldId id="368" r:id="rId17"/>
    <p:sldId id="369" r:id="rId18"/>
    <p:sldId id="370" r:id="rId19"/>
    <p:sldId id="280" r:id="rId20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vin thie" initials="m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9EAEA"/>
    <a:srgbClr val="2683C6"/>
    <a:srgbClr val="D1E7F6"/>
    <a:srgbClr val="24364A"/>
    <a:srgbClr val="233649"/>
    <a:srgbClr val="1083C2"/>
    <a:srgbClr val="62A39F"/>
    <a:srgbClr val="FDD4A6"/>
    <a:srgbClr val="586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5" autoAdjust="0"/>
    <p:restoredTop sz="96054" autoAdjust="0"/>
  </p:normalViewPr>
  <p:slideViewPr>
    <p:cSldViewPr snapToGrid="0" showGuides="1">
      <p:cViewPr varScale="1">
        <p:scale>
          <a:sx n="112" d="100"/>
          <a:sy n="112" d="100"/>
        </p:scale>
        <p:origin x="224" y="424"/>
      </p:cViewPr>
      <p:guideLst>
        <p:guide orient="horz" pos="4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5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2C5D-2FF2-4B42-8341-5E9E3ABB7D4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7C505-342E-4072-B423-5765FDC0ED2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7C505-342E-4072-B423-5765FDC0ED2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5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2192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87" y="165792"/>
            <a:ext cx="10515600" cy="53201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7\Desktop\LSM\LSM-LOGO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1000"/>
                    </a14:imgEffect>
                  </a14:imgLayer>
                </a14:imgProps>
              </a:ext>
            </a:extLst>
          </a:blip>
          <a:srcRect r="67248"/>
          <a:stretch>
            <a:fillRect/>
          </a:stretch>
        </p:blipFill>
        <p:spPr bwMode="auto">
          <a:xfrm>
            <a:off x="9824035" y="132241"/>
            <a:ext cx="842742" cy="976624"/>
          </a:xfrm>
          <a:prstGeom prst="rect">
            <a:avLst/>
          </a:prstGeom>
          <a:noFill/>
        </p:spPr>
      </p:pic>
      <p:pic>
        <p:nvPicPr>
          <p:cNvPr id="17" name="Picture 2" descr="C:\Users\7\Desktop\LSM\LSM-LOGO.png"/>
          <p:cNvPicPr>
            <a:picLocks noChangeAspect="1" noChangeArrowheads="1"/>
          </p:cNvPicPr>
          <p:nvPr userDrawn="1"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0"/>
                    </a14:imgEffect>
                  </a14:imgLayer>
                </a14:imgProps>
              </a:ext>
            </a:extLst>
          </a:blip>
          <a:srcRect r="67248"/>
          <a:stretch>
            <a:fillRect/>
          </a:stretch>
        </p:blipFill>
        <p:spPr bwMode="auto">
          <a:xfrm>
            <a:off x="9250721" y="863794"/>
            <a:ext cx="842742" cy="976624"/>
          </a:xfrm>
          <a:prstGeom prst="rect">
            <a:avLst/>
          </a:prstGeom>
          <a:noFill/>
        </p:spPr>
      </p:pic>
      <p:sp>
        <p:nvSpPr>
          <p:cNvPr id="39" name="Freeform 38"/>
          <p:cNvSpPr/>
          <p:nvPr userDrawn="1"/>
        </p:nvSpPr>
        <p:spPr>
          <a:xfrm>
            <a:off x="0" y="5991971"/>
            <a:ext cx="12192000" cy="866029"/>
          </a:xfrm>
          <a:custGeom>
            <a:avLst/>
            <a:gdLst>
              <a:gd name="connsiteX0" fmla="*/ 0 w 12192000"/>
              <a:gd name="connsiteY0" fmla="*/ 0 h 866029"/>
              <a:gd name="connsiteX1" fmla="*/ 637432 w 12192000"/>
              <a:gd name="connsiteY1" fmla="*/ 637432 h 866029"/>
              <a:gd name="connsiteX2" fmla="*/ 11554568 w 12192000"/>
              <a:gd name="connsiteY2" fmla="*/ 637432 h 866029"/>
              <a:gd name="connsiteX3" fmla="*/ 12192000 w 12192000"/>
              <a:gd name="connsiteY3" fmla="*/ 0 h 866029"/>
              <a:gd name="connsiteX4" fmla="*/ 12192000 w 12192000"/>
              <a:gd name="connsiteY4" fmla="*/ 866029 h 866029"/>
              <a:gd name="connsiteX5" fmla="*/ 0 w 12192000"/>
              <a:gd name="connsiteY5" fmla="*/ 866029 h 866029"/>
              <a:gd name="connsiteX6" fmla="*/ 0 w 12192000"/>
              <a:gd name="connsiteY6" fmla="*/ 0 h 86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866029">
                <a:moveTo>
                  <a:pt x="0" y="0"/>
                </a:moveTo>
                <a:cubicBezTo>
                  <a:pt x="0" y="352044"/>
                  <a:pt x="285388" y="637432"/>
                  <a:pt x="637432" y="637432"/>
                </a:cubicBezTo>
                <a:lnTo>
                  <a:pt x="11554568" y="637432"/>
                </a:lnTo>
                <a:cubicBezTo>
                  <a:pt x="11906612" y="637432"/>
                  <a:pt x="12192000" y="352044"/>
                  <a:pt x="12192000" y="0"/>
                </a:cubicBezTo>
                <a:lnTo>
                  <a:pt x="12192000" y="866029"/>
                </a:lnTo>
                <a:lnTo>
                  <a:pt x="0" y="866029"/>
                </a:lnTo>
                <a:lnTo>
                  <a:pt x="0" y="0"/>
                </a:lnTo>
                <a:close/>
              </a:path>
            </a:pathLst>
          </a:custGeom>
          <a:solidFill>
            <a:srgbClr val="243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259" y="270976"/>
            <a:ext cx="10515600" cy="59281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pic>
        <p:nvPicPr>
          <p:cNvPr id="12" name="Picture 2" descr="C:\Users\7\Desktop\LSM\LSM-LOGO.png"/>
          <p:cNvPicPr>
            <a:picLocks noChangeAspect="1" noChangeArrowheads="1"/>
          </p:cNvPicPr>
          <p:nvPr userDrawn="1"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67248"/>
          <a:stretch>
            <a:fillRect/>
          </a:stretch>
        </p:blipFill>
        <p:spPr bwMode="auto">
          <a:xfrm>
            <a:off x="6023917" y="6662158"/>
            <a:ext cx="144167" cy="167070"/>
          </a:xfrm>
          <a:prstGeom prst="rect">
            <a:avLst/>
          </a:prstGeom>
          <a:noFill/>
        </p:spPr>
      </p:pic>
      <p:pic>
        <p:nvPicPr>
          <p:cNvPr id="18" name="Picture 2" descr="C:\Users\7\Desktop\LSM\LSM-LOGO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1000"/>
                    </a14:imgEffect>
                  </a14:imgLayer>
                </a14:imgProps>
              </a:ext>
            </a:extLst>
          </a:blip>
          <a:srcRect r="67248"/>
          <a:stretch>
            <a:fillRect/>
          </a:stretch>
        </p:blipFill>
        <p:spPr bwMode="auto">
          <a:xfrm>
            <a:off x="11173285" y="0"/>
            <a:ext cx="842742" cy="976624"/>
          </a:xfrm>
          <a:prstGeom prst="rect">
            <a:avLst/>
          </a:prstGeom>
          <a:noFill/>
        </p:spPr>
      </p:pic>
      <p:pic>
        <p:nvPicPr>
          <p:cNvPr id="19" name="Picture 2" descr="C:\Users\7\Desktop\LSM\LSM-LOGO.png"/>
          <p:cNvPicPr>
            <a:picLocks noChangeAspect="1" noChangeArrowheads="1"/>
          </p:cNvPicPr>
          <p:nvPr userDrawn="1"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0"/>
                    </a14:imgEffect>
                  </a14:imgLayer>
                </a14:imgProps>
              </a:ext>
            </a:extLst>
          </a:blip>
          <a:srcRect r="67248"/>
          <a:stretch>
            <a:fillRect/>
          </a:stretch>
        </p:blipFill>
        <p:spPr bwMode="auto">
          <a:xfrm>
            <a:off x="10599971" y="731553"/>
            <a:ext cx="842742" cy="97662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Image result for manufacturi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1603" y="6673259"/>
            <a:ext cx="462643" cy="145374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</a:defRPr>
            </a:lvl1pPr>
          </a:lstStyle>
          <a:p>
            <a:fld id="{FD357A7C-781D-496E-A0B9-34380568C456}" type="slidenum">
              <a:rPr lang="en-US" smtClean="0"/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71975" y="0"/>
            <a:ext cx="7820025" cy="6857999"/>
          </a:xfrm>
          <a:prstGeom prst="rect">
            <a:avLst/>
          </a:prstGeom>
          <a:solidFill>
            <a:schemeClr val="tx1">
              <a:lumMod val="50000"/>
              <a:lumOff val="5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Freeform 12"/>
          <p:cNvSpPr/>
          <p:nvPr userDrawn="1"/>
        </p:nvSpPr>
        <p:spPr>
          <a:xfrm>
            <a:off x="-1" y="0"/>
            <a:ext cx="7024256" cy="6858000"/>
          </a:xfrm>
          <a:custGeom>
            <a:avLst/>
            <a:gdLst>
              <a:gd name="connsiteX0" fmla="*/ 0 w 7024256"/>
              <a:gd name="connsiteY0" fmla="*/ 0 h 6858000"/>
              <a:gd name="connsiteX1" fmla="*/ 5834639 w 7024256"/>
              <a:gd name="connsiteY1" fmla="*/ 0 h 6858000"/>
              <a:gd name="connsiteX2" fmla="*/ 5923047 w 7024256"/>
              <a:gd name="connsiteY2" fmla="*/ 112502 h 6858000"/>
              <a:gd name="connsiteX3" fmla="*/ 7024256 w 7024256"/>
              <a:gd name="connsiteY3" fmla="*/ 3429000 h 6858000"/>
              <a:gd name="connsiteX4" fmla="*/ 5923047 w 7024256"/>
              <a:gd name="connsiteY4" fmla="*/ 6745498 h 6858000"/>
              <a:gd name="connsiteX5" fmla="*/ 5834639 w 7024256"/>
              <a:gd name="connsiteY5" fmla="*/ 6858000 h 6858000"/>
              <a:gd name="connsiteX6" fmla="*/ 0 w 7024256"/>
              <a:gd name="connsiteY6" fmla="*/ 6858000 h 6858000"/>
              <a:gd name="connsiteX7" fmla="*/ 0 w 7024256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24256" h="6858000">
                <a:moveTo>
                  <a:pt x="0" y="0"/>
                </a:moveTo>
                <a:lnTo>
                  <a:pt x="5834639" y="0"/>
                </a:lnTo>
                <a:lnTo>
                  <a:pt x="5923047" y="112502"/>
                </a:lnTo>
                <a:cubicBezTo>
                  <a:pt x="6614677" y="1037320"/>
                  <a:pt x="7024256" y="2185329"/>
                  <a:pt x="7024256" y="3429000"/>
                </a:cubicBezTo>
                <a:cubicBezTo>
                  <a:pt x="7024256" y="4672672"/>
                  <a:pt x="6614677" y="5820681"/>
                  <a:pt x="5923047" y="6745498"/>
                </a:cubicBezTo>
                <a:lnTo>
                  <a:pt x="583463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98512" y="2350946"/>
            <a:ext cx="4699000" cy="2156108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60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TEXT HERE TEXT HERE</a:t>
            </a:r>
            <a:endParaRPr lang="en-ID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TEXT HERE</a:t>
            </a:r>
            <a:endParaRPr lang="en-ID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CD51-E63F-4745-9D4A-B629B0FBF3C6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7A7C-781D-496E-A0B9-34380568C4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 hasCustomPrompt="1"/>
          </p:nvPr>
        </p:nvSpPr>
        <p:spPr>
          <a:xfrm>
            <a:off x="381000" y="2839641"/>
            <a:ext cx="11430000" cy="317896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594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1431675" y="303609"/>
            <a:ext cx="382079" cy="34913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image" Target="../media/image6.emf"/><Relationship Id="rId7" Type="http://schemas.openxmlformats.org/officeDocument/2006/relationships/oleObject" Target="../embeddings/oleObject1.bin"/><Relationship Id="rId6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0" name="think-cell Slide" r:id="rId7" imgW="5715" imgH="5715" progId="TCLayout.ActiveDocument.1">
                  <p:embed/>
                </p:oleObj>
              </mc:Choice>
              <mc:Fallback>
                <p:oleObj name="think-cell Slide" r:id="rId7" imgW="5715" imgH="5715" progId="TCLayout.ActiveDocument.1">
                  <p:embed/>
                  <p:pic>
                    <p:nvPicPr>
                      <p:cNvPr id="0" name="Picture 5453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DE62B-40C1-447A-A38E-39A90AB6340E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57A7C-781D-496E-A0B9-34380568C4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6.jpeg"/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image" Target="../media/image56.png"/><Relationship Id="rId7" Type="http://schemas.openxmlformats.org/officeDocument/2006/relationships/image" Target="../media/image55.svg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58.svg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hdphoto" Target="../media/image12.wdp"/><Relationship Id="rId8" Type="http://schemas.openxmlformats.org/officeDocument/2006/relationships/image" Target="../media/image11.png"/><Relationship Id="rId7" Type="http://schemas.microsoft.com/office/2007/relationships/hdphoto" Target="../media/image10.wdp"/><Relationship Id="rId6" Type="http://schemas.openxmlformats.org/officeDocument/2006/relationships/image" Target="../media/image9.png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image" Target="../media/image2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8.jpeg"/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\Desktop\LSM\LSM-LOGO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00479" y="2140236"/>
            <a:ext cx="6791042" cy="25775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camera.wav"/>
          </p:stSnd>
        </p:sndAc>
      </p:transition>
    </mc:Choice>
    <mc:Fallback>
      <p:transition>
        <p:sndAc>
          <p:stSnd>
            <p:snd r:embed="rId2" name="camera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578899" y="1130563"/>
            <a:ext cx="3533416" cy="2298437"/>
            <a:chOff x="1356084" y="1058347"/>
            <a:chExt cx="3533416" cy="2298437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1356085" y="1189208"/>
              <a:ext cx="3533415" cy="2167576"/>
            </a:xfrm>
            <a:prstGeom prst="roundRect">
              <a:avLst>
                <a:gd name="adj" fmla="val 4104"/>
              </a:avLst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Total 6 unit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Three Phase Motor Y 132S-4/ 7,5HP/1440 RPM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Power : 5.5K W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Voltage : 380 V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41" name="Rectangle: Rounded Corners 40"/>
            <p:cNvSpPr/>
            <p:nvPr/>
          </p:nvSpPr>
          <p:spPr>
            <a:xfrm>
              <a:off x="1356084" y="1058347"/>
              <a:ext cx="2442541" cy="346154"/>
            </a:xfrm>
            <a:prstGeom prst="roundRect">
              <a:avLst>
                <a:gd name="adj" fmla="val 1409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</a:ln>
            <a:effectLst>
              <a:glow>
                <a:schemeClr val="bg1">
                  <a:lumMod val="75000"/>
                  <a:alpha val="6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Grinding Machine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Machine and Equipment (Continued)</a:t>
            </a:r>
            <a:endParaRPr lang="en-ID" dirty="0"/>
          </a:p>
        </p:txBody>
      </p:sp>
      <p:grpSp>
        <p:nvGrpSpPr>
          <p:cNvPr id="10" name="Group 9"/>
          <p:cNvGrpSpPr/>
          <p:nvPr/>
        </p:nvGrpSpPr>
        <p:grpSpPr>
          <a:xfrm>
            <a:off x="538823" y="1130563"/>
            <a:ext cx="3734727" cy="2573532"/>
            <a:chOff x="1356084" y="1058347"/>
            <a:chExt cx="3533416" cy="2298437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1356085" y="1189208"/>
              <a:ext cx="3533415" cy="2167576"/>
            </a:xfrm>
            <a:prstGeom prst="roundRect">
              <a:avLst>
                <a:gd name="adj" fmla="val 4104"/>
              </a:avLst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Model LT-70 : 3 Units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Range of testing : 1/2” – 2” 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Air Consumption : 6.5L / Each  Stroke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Qty of Each Testing : 6 pcs</a:t>
              </a:r>
              <a:br>
                <a:rPr lang="en-US" sz="1200" dirty="0">
                  <a:solidFill>
                    <a:schemeClr val="tx2"/>
                  </a:solidFill>
                </a:rPr>
              </a:b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1356084" y="1058347"/>
              <a:ext cx="2442541" cy="346154"/>
            </a:xfrm>
            <a:prstGeom prst="roundRect">
              <a:avLst>
                <a:gd name="adj" fmla="val 1409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</a:ln>
            <a:effectLst>
              <a:glow>
                <a:schemeClr val="bg1">
                  <a:lumMod val="75000"/>
                  <a:alpha val="6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Leak Testing Machine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8823" y="4055591"/>
            <a:ext cx="3936038" cy="2298437"/>
            <a:chOff x="1356084" y="1058347"/>
            <a:chExt cx="3533416" cy="2298437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1356085" y="1189208"/>
              <a:ext cx="3533415" cy="2167576"/>
            </a:xfrm>
            <a:prstGeom prst="roundRect">
              <a:avLst>
                <a:gd name="adj" fmla="val 4104"/>
              </a:avLst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24000" rtlCol="0" anchor="ctr"/>
            <a:lstStyle/>
            <a:p>
              <a:pPr lvl="0"/>
              <a:r>
                <a:rPr lang="en-US" sz="1200" dirty="0">
                  <a:solidFill>
                    <a:schemeClr val="tx2"/>
                  </a:solidFill>
                </a:rPr>
                <a:t>Model : CHYUAN - HSIANG 5HP 1/8"- 2" ( 5 units)</a:t>
              </a:r>
              <a:endParaRPr lang="en-ID" sz="1200" dirty="0">
                <a:solidFill>
                  <a:schemeClr val="tx2"/>
                </a:solidFill>
              </a:endParaRPr>
            </a:p>
            <a:p>
              <a:pPr lvl="0"/>
              <a:r>
                <a:rPr lang="en-US" sz="1200" dirty="0">
                  <a:solidFill>
                    <a:schemeClr val="tx2"/>
                  </a:solidFill>
                </a:rPr>
                <a:t>Model : HEBEI OINGXIAN 11KW KAPASITAS 1" (1 unit)</a:t>
              </a:r>
              <a:endParaRPr lang="en-ID" sz="1200" dirty="0">
                <a:solidFill>
                  <a:schemeClr val="tx2"/>
                </a:solidFill>
              </a:endParaRPr>
            </a:p>
            <a:p>
              <a:pPr lvl="0"/>
              <a:r>
                <a:rPr lang="en-US" sz="1200" dirty="0">
                  <a:solidFill>
                    <a:schemeClr val="tx2"/>
                  </a:solidFill>
                </a:rPr>
                <a:t>Model : CHYUAN - HSIANG 1/8" - 1" (1 unit)</a:t>
              </a:r>
              <a:endParaRPr lang="en-ID" sz="1200" dirty="0">
                <a:solidFill>
                  <a:schemeClr val="tx2"/>
                </a:solidFill>
              </a:endParaRPr>
            </a:p>
            <a:p>
              <a:pPr lvl="0"/>
              <a:r>
                <a:rPr lang="en-US" sz="1200" dirty="0">
                  <a:solidFill>
                    <a:schemeClr val="tx2"/>
                  </a:solidFill>
                </a:rPr>
                <a:t>Model : LANG FANG 1/2" - 3/4" (1 unit)</a:t>
              </a:r>
              <a:endParaRPr lang="en-ID" sz="1200" dirty="0">
                <a:solidFill>
                  <a:schemeClr val="tx2"/>
                </a:solidFill>
              </a:endParaRPr>
            </a:p>
            <a:p>
              <a:pPr lvl="0"/>
              <a:r>
                <a:rPr lang="en-US" sz="1200" dirty="0">
                  <a:solidFill>
                    <a:schemeClr val="tx2"/>
                  </a:solidFill>
                </a:rPr>
                <a:t>Model : CHYUAN - HSIANG  KT-1 A (1/8"-2") (1 unit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  <a:endParaRPr lang="en-ID" sz="1200" dirty="0">
                <a:solidFill>
                  <a:schemeClr val="tx1"/>
                </a:solidFill>
              </a:endParaRPr>
            </a:p>
            <a:p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1356084" y="1058347"/>
              <a:ext cx="2442541" cy="346154"/>
            </a:xfrm>
            <a:prstGeom prst="roundRect">
              <a:avLst>
                <a:gd name="adj" fmla="val 1409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</a:ln>
            <a:effectLst>
              <a:glow>
                <a:schemeClr val="bg1">
                  <a:lumMod val="75000"/>
                  <a:alpha val="6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Tapping Machine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" descr="https://lh5.googleusercontent.com/V3KOfE7E7FJXSYShn2oTakz-aRsEttPhhI5n1O7h1RyK5CyvLT4eMTpyfWhhYhIO1dsqkNgZxNvvsj4RiClk6ZFs2NtO2oBtItxMcQkLsSii6lE-3R_S8ym65kcA8KJW0vrL-I32ECn2GoSzgw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17"/>
          <a:stretch>
            <a:fillRect/>
          </a:stretch>
        </p:blipFill>
        <p:spPr bwMode="auto">
          <a:xfrm>
            <a:off x="3945004" y="2473617"/>
            <a:ext cx="1668098" cy="1427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s://lh6.googleusercontent.com/aHVvUNxmR-6YXcr3CWJ_ADt0kaED4SoGIf9QiY2x5utN6o2nVUyA1hDpel17ZjuIhbKjoID6yJc_x7CWT9cOyo3tK_TCXHdforjIO06T7et1ZGIQNobcTWNxOIsxBaed0pk0eqBkEshZrwW75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6" r="33863" b="12266"/>
          <a:stretch>
            <a:fillRect/>
          </a:stretch>
        </p:blipFill>
        <p:spPr bwMode="auto">
          <a:xfrm>
            <a:off x="9783765" y="2473617"/>
            <a:ext cx="1668098" cy="1427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lh6.googleusercontent.com/HQ6rRCeWqksoa126Jre0fgw0l-ToV7ddxxxVCldhPS-ioHGyIgzRGltbEomuSFl1ncMcaNP9FCd9Xdu44OE6aqkWaru5C72EOpUe_OEQJ5VX6wsM9LEO1FMu9jjoMXUrxUoVRSSmX66Bfa2XX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1" b="26680"/>
          <a:stretch>
            <a:fillRect/>
          </a:stretch>
        </p:blipFill>
        <p:spPr bwMode="auto">
          <a:xfrm>
            <a:off x="3945004" y="5113401"/>
            <a:ext cx="1668098" cy="1427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578899" y="4121021"/>
            <a:ext cx="3533416" cy="2298437"/>
            <a:chOff x="1356084" y="1058347"/>
            <a:chExt cx="3533416" cy="2298437"/>
          </a:xfrm>
        </p:grpSpPr>
        <p:sp>
          <p:nvSpPr>
            <p:cNvPr id="16" name="Rectangle: Rounded Corners 39"/>
            <p:cNvSpPr/>
            <p:nvPr/>
          </p:nvSpPr>
          <p:spPr>
            <a:xfrm>
              <a:off x="1356085" y="1189208"/>
              <a:ext cx="3533415" cy="2167576"/>
            </a:xfrm>
            <a:prstGeom prst="roundRect">
              <a:avLst>
                <a:gd name="adj" fmla="val 4104"/>
              </a:avLst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Oscillating Times 230/min</a:t>
              </a:r>
              <a:endParaRPr lang="en-ID" sz="1400" dirty="0">
                <a:solidFill>
                  <a:schemeClr val="tx2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Vibratory Hit Times 175/min</a:t>
              </a:r>
              <a:endParaRPr lang="en-ID" sz="1400" dirty="0">
                <a:solidFill>
                  <a:schemeClr val="tx2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Amplitude of Vibration 2 to 3 mm</a:t>
              </a:r>
              <a:endParaRPr lang="en-ID" sz="1400" dirty="0">
                <a:solidFill>
                  <a:schemeClr val="tx2"/>
                </a:solidFill>
              </a:endParaRPr>
            </a:p>
          </p:txBody>
        </p:sp>
        <p:sp>
          <p:nvSpPr>
            <p:cNvPr id="17" name="Rectangle: Rounded Corners 40"/>
            <p:cNvSpPr/>
            <p:nvPr/>
          </p:nvSpPr>
          <p:spPr>
            <a:xfrm>
              <a:off x="1356084" y="1058347"/>
              <a:ext cx="2442541" cy="346154"/>
            </a:xfrm>
            <a:prstGeom prst="roundRect">
              <a:avLst>
                <a:gd name="adj" fmla="val 1409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</a:ln>
            <a:effectLst>
              <a:glow>
                <a:schemeClr val="bg1">
                  <a:lumMod val="75000"/>
                  <a:alpha val="6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Sieve Sifter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" b="6649"/>
          <a:stretch>
            <a:fillRect/>
          </a:stretch>
        </p:blipFill>
        <p:spPr bwMode="auto">
          <a:xfrm>
            <a:off x="9783765" y="5018049"/>
            <a:ext cx="1668098" cy="1532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7"/>
          <p:cNvSpPr/>
          <p:nvPr/>
        </p:nvSpPr>
        <p:spPr>
          <a:xfrm>
            <a:off x="6392048" y="1355322"/>
            <a:ext cx="3533415" cy="2167576"/>
          </a:xfrm>
          <a:prstGeom prst="roundRect">
            <a:avLst>
              <a:gd name="adj" fmla="val 4104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Model SSD-A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Weight of the heavy hammer: 6670 ±</a:t>
            </a:r>
            <a:r>
              <a:rPr lang="en-ID" sz="1400" dirty="0">
                <a:solidFill>
                  <a:schemeClr val="tx2"/>
                </a:solidFill>
              </a:rPr>
              <a:t> 10g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Falling height of the heavy hammer: 50 ±</a:t>
            </a:r>
            <a:r>
              <a:rPr lang="en-ID" sz="1400" dirty="0">
                <a:solidFill>
                  <a:schemeClr val="tx2"/>
                </a:solidFill>
              </a:rPr>
              <a:t> 0.5mm</a:t>
            </a:r>
            <a:endParaRPr lang="en-US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Impacting of the heavy hammer: three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Profile dimension: 205x240x580mm. </a:t>
            </a:r>
            <a:br>
              <a:rPr lang="en-US" sz="1400" dirty="0">
                <a:solidFill>
                  <a:schemeClr val="tx2"/>
                </a:solidFill>
              </a:rPr>
            </a:b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7" name="Rectangle: Rounded Corners 7"/>
          <p:cNvSpPr/>
          <p:nvPr/>
        </p:nvSpPr>
        <p:spPr>
          <a:xfrm>
            <a:off x="740134" y="4298755"/>
            <a:ext cx="3533415" cy="2167576"/>
          </a:xfrm>
          <a:prstGeom prst="roundRect">
            <a:avLst>
              <a:gd name="adj" fmla="val 4104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Model STZ.A</a:t>
            </a:r>
            <a:endParaRPr lang="en-US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Sample standard (diameter x height) 50 mmx50 mm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Bell volume : 2000ml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Pressure by air :100 mm water column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Size: 425 x 225 x 495 mm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1" name="Rectangle: Rounded Corners 40"/>
          <p:cNvSpPr/>
          <p:nvPr/>
        </p:nvSpPr>
        <p:spPr>
          <a:xfrm>
            <a:off x="740134" y="4121021"/>
            <a:ext cx="2442541" cy="346154"/>
          </a:xfrm>
          <a:prstGeom prst="roundRect">
            <a:avLst>
              <a:gd name="adj" fmla="val 14092"/>
            </a:avLst>
          </a:prstGeom>
          <a:solidFill>
            <a:schemeClr val="tx2"/>
          </a:solidFill>
          <a:ln w="9525">
            <a:solidFill>
              <a:schemeClr val="tx1"/>
            </a:solidFill>
          </a:ln>
          <a:effectLst>
            <a:glow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Permeability Tester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Machine and Equipment (Continued)</a:t>
            </a:r>
            <a:endParaRPr lang="en-ID" dirty="0"/>
          </a:p>
        </p:txBody>
      </p:sp>
      <p:grpSp>
        <p:nvGrpSpPr>
          <p:cNvPr id="10" name="Group 9"/>
          <p:cNvGrpSpPr/>
          <p:nvPr/>
        </p:nvGrpSpPr>
        <p:grpSpPr>
          <a:xfrm>
            <a:off x="740134" y="1183202"/>
            <a:ext cx="3560739" cy="2321563"/>
            <a:chOff x="1356084" y="1058347"/>
            <a:chExt cx="3560739" cy="2321563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1383408" y="1212334"/>
              <a:ext cx="3533415" cy="2167576"/>
            </a:xfrm>
            <a:prstGeom prst="roundRect">
              <a:avLst>
                <a:gd name="adj" fmla="val 4104"/>
              </a:avLst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Model 7550 &amp; ZX7550CW straight drilling 50mm : 2 units</a:t>
              </a:r>
              <a:endParaRPr lang="en-US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Three Phase motor 1,52KW</a:t>
              </a:r>
              <a:endParaRPr lang="en-US" sz="1400" dirty="0">
                <a:solidFill>
                  <a:schemeClr val="tx2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Voltage : 380 V; 4.3/5.4 A; 50 Hz</a:t>
              </a:r>
              <a:endParaRPr lang="en-ID" sz="1400" dirty="0">
                <a:solidFill>
                  <a:schemeClr val="tx2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Horizontal wheel round velocity : 940/1440 R/MIN. </a:t>
              </a:r>
              <a:br>
                <a:rPr lang="en-US" sz="1400" dirty="0">
                  <a:solidFill>
                    <a:schemeClr val="tx2"/>
                  </a:solidFill>
                </a:rPr>
              </a:b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1356084" y="1058347"/>
              <a:ext cx="2442541" cy="346154"/>
            </a:xfrm>
            <a:prstGeom prst="roundRect">
              <a:avLst>
                <a:gd name="adj" fmla="val 1409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</a:ln>
            <a:effectLst>
              <a:glow>
                <a:schemeClr val="bg1">
                  <a:lumMod val="75000"/>
                  <a:alpha val="6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Milling Machine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09292" y="4156049"/>
            <a:ext cx="4298620" cy="2412673"/>
            <a:chOff x="375234" y="986327"/>
            <a:chExt cx="4298620" cy="2412673"/>
          </a:xfrm>
        </p:grpSpPr>
        <p:sp>
          <p:nvSpPr>
            <p:cNvPr id="12" name="Rectangle: Rounded Corners 39"/>
            <p:cNvSpPr/>
            <p:nvPr/>
          </p:nvSpPr>
          <p:spPr>
            <a:xfrm>
              <a:off x="957990" y="1231424"/>
              <a:ext cx="3715864" cy="2167576"/>
            </a:xfrm>
            <a:prstGeom prst="roundRect">
              <a:avLst>
                <a:gd name="adj" fmla="val 4104"/>
              </a:avLst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Type SWY; Max pushing force by piston: 2400N</a:t>
              </a:r>
              <a:endParaRPr lang="en-ID" sz="1400" dirty="0">
                <a:solidFill>
                  <a:schemeClr val="tx2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Stroke of handwheel :50 mm</a:t>
              </a:r>
              <a:endParaRPr lang="en-ID" sz="1400" dirty="0">
                <a:solidFill>
                  <a:schemeClr val="tx2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Gauging Range of low pressure gauge </a:t>
              </a:r>
              <a:endParaRPr lang="en-ID" sz="1400" dirty="0">
                <a:solidFill>
                  <a:schemeClr val="tx2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Gauging Range of high pressure gauge</a:t>
              </a:r>
              <a:endParaRPr lang="en-US" sz="1400" dirty="0">
                <a:solidFill>
                  <a:schemeClr val="tx2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2"/>
                  </a:solidFill>
                </a:rPr>
                <a:t>Size: 600x180x330 mm </a:t>
              </a:r>
              <a:endParaRPr lang="en-ID" sz="1400" dirty="0">
                <a:solidFill>
                  <a:schemeClr val="tx2"/>
                </a:solidFill>
              </a:endParaRPr>
            </a:p>
          </p:txBody>
        </p:sp>
        <p:sp>
          <p:nvSpPr>
            <p:cNvPr id="13" name="Rectangle: Rounded Corners 40"/>
            <p:cNvSpPr/>
            <p:nvPr/>
          </p:nvSpPr>
          <p:spPr>
            <a:xfrm>
              <a:off x="375234" y="986327"/>
              <a:ext cx="2442541" cy="346154"/>
            </a:xfrm>
            <a:prstGeom prst="roundRect">
              <a:avLst>
                <a:gd name="adj" fmla="val 1409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</a:ln>
            <a:effectLst>
              <a:glow>
                <a:schemeClr val="bg1">
                  <a:lumMod val="75000"/>
                  <a:alpha val="6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Universal Strength Tester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: Rounded Corners 40"/>
          <p:cNvSpPr/>
          <p:nvPr/>
        </p:nvSpPr>
        <p:spPr>
          <a:xfrm>
            <a:off x="5809292" y="1197746"/>
            <a:ext cx="2442541" cy="346154"/>
          </a:xfrm>
          <a:prstGeom prst="roundRect">
            <a:avLst>
              <a:gd name="adj" fmla="val 14092"/>
            </a:avLst>
          </a:prstGeom>
          <a:solidFill>
            <a:schemeClr val="tx2"/>
          </a:solidFill>
          <a:ln w="9525">
            <a:solidFill>
              <a:schemeClr val="tx1"/>
            </a:solidFill>
          </a:ln>
          <a:effectLst>
            <a:glow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Sand Rammer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" b="9696"/>
          <a:stretch>
            <a:fillRect/>
          </a:stretch>
        </p:blipFill>
        <p:spPr bwMode="auto">
          <a:xfrm>
            <a:off x="3945004" y="5037636"/>
            <a:ext cx="1668098" cy="1654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9" b="7209"/>
          <a:stretch>
            <a:fillRect/>
          </a:stretch>
        </p:blipFill>
        <p:spPr bwMode="auto">
          <a:xfrm>
            <a:off x="9674170" y="2658067"/>
            <a:ext cx="1668098" cy="1427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r="2657"/>
          <a:stretch>
            <a:fillRect/>
          </a:stretch>
        </p:blipFill>
        <p:spPr bwMode="auto">
          <a:xfrm>
            <a:off x="9783768" y="5264617"/>
            <a:ext cx="1668098" cy="1427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3" b="22103"/>
          <a:stretch>
            <a:fillRect/>
          </a:stretch>
        </p:blipFill>
        <p:spPr bwMode="auto">
          <a:xfrm>
            <a:off x="3945004" y="2431086"/>
            <a:ext cx="1668098" cy="1654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7"/>
          <p:cNvSpPr/>
          <p:nvPr/>
        </p:nvSpPr>
        <p:spPr>
          <a:xfrm>
            <a:off x="6560537" y="1342705"/>
            <a:ext cx="4432726" cy="2167576"/>
          </a:xfrm>
          <a:prstGeom prst="roundRect">
            <a:avLst>
              <a:gd name="adj" fmla="val 4104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Model : CHYUAN - HSIANG 5HP 1/8"- 2" ( 5 units)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Model : HEBEI OINGXIAN 11KW KAPASITAS 1" (1 unit)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Model : CHYUAN - HSIANG 1/8" - 1" (1 unit)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Model : LANG FANG 1/2" - 3/4" (1 unit)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Model : CHYUAN - HSIANG  KT-1 A (1/8"-2")</a:t>
            </a:r>
            <a:r>
              <a:rPr lang="en-ID" sz="1400" dirty="0">
                <a:solidFill>
                  <a:schemeClr val="tx2"/>
                </a:solidFill>
              </a:rPr>
              <a:t> (1 unit)</a:t>
            </a:r>
            <a:br>
              <a:rPr lang="en-US" sz="1400" dirty="0">
                <a:solidFill>
                  <a:schemeClr val="tx2"/>
                </a:solidFill>
              </a:rPr>
            </a:b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7" name="Rectangle: Rounded Corners 7"/>
          <p:cNvSpPr/>
          <p:nvPr/>
        </p:nvSpPr>
        <p:spPr>
          <a:xfrm>
            <a:off x="907403" y="4309213"/>
            <a:ext cx="3533415" cy="2167576"/>
          </a:xfrm>
          <a:prstGeom prst="roundRect">
            <a:avLst>
              <a:gd name="adj" fmla="val 4104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Model: ZQD4132 31.5mm ( 5 units) and ZQD4125 25mm (1 unit)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Voltage: both 380V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Power: 0.37 KW and 1.1 KW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1" name="Rectangle: Rounded Corners 40"/>
          <p:cNvSpPr/>
          <p:nvPr/>
        </p:nvSpPr>
        <p:spPr>
          <a:xfrm>
            <a:off x="740134" y="4121021"/>
            <a:ext cx="2442541" cy="346154"/>
          </a:xfrm>
          <a:prstGeom prst="roundRect">
            <a:avLst>
              <a:gd name="adj" fmla="val 14092"/>
            </a:avLst>
          </a:prstGeom>
          <a:solidFill>
            <a:schemeClr val="tx2"/>
          </a:solidFill>
          <a:ln w="9525">
            <a:solidFill>
              <a:schemeClr val="tx1"/>
            </a:solidFill>
          </a:ln>
          <a:effectLst>
            <a:glow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Drill Machines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Machine and Equipment (Continued)</a:t>
            </a:r>
            <a:endParaRPr lang="en-ID" dirty="0"/>
          </a:p>
        </p:txBody>
      </p:sp>
      <p:grpSp>
        <p:nvGrpSpPr>
          <p:cNvPr id="10" name="Group 9"/>
          <p:cNvGrpSpPr/>
          <p:nvPr/>
        </p:nvGrpSpPr>
        <p:grpSpPr>
          <a:xfrm>
            <a:off x="815665" y="1214428"/>
            <a:ext cx="3659468" cy="2338333"/>
            <a:chOff x="1356084" y="1058347"/>
            <a:chExt cx="3659468" cy="2338333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1482137" y="1229104"/>
              <a:ext cx="3533415" cy="2167576"/>
            </a:xfrm>
            <a:prstGeom prst="roundRect">
              <a:avLst>
                <a:gd name="adj" fmla="val 4104"/>
              </a:avLst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2"/>
                  </a:solidFill>
                </a:rPr>
                <a:t> </a:t>
              </a:r>
              <a:br>
                <a:rPr lang="en-US" sz="1400" dirty="0">
                  <a:solidFill>
                    <a:schemeClr val="tx2"/>
                  </a:solidFill>
                </a:rPr>
              </a:br>
              <a:endParaRPr lang="en-US" sz="1400" dirty="0">
                <a:solidFill>
                  <a:schemeClr val="tx2"/>
                </a:solidFill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1356084" y="1058347"/>
              <a:ext cx="2442541" cy="346154"/>
            </a:xfrm>
            <a:prstGeom prst="roundRect">
              <a:avLst>
                <a:gd name="adj" fmla="val 1409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</a:ln>
            <a:effectLst>
              <a:glow>
                <a:schemeClr val="bg1">
                  <a:lumMod val="75000"/>
                  <a:alpha val="6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Active Clay Tester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" b="7209"/>
          <a:stretch>
            <a:fillRect/>
          </a:stretch>
        </p:blipFill>
        <p:spPr bwMode="auto">
          <a:xfrm>
            <a:off x="3945004" y="2026394"/>
            <a:ext cx="2049396" cy="1874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669858" y="4136136"/>
            <a:ext cx="3715865" cy="2298437"/>
            <a:chOff x="1356084" y="1058347"/>
            <a:chExt cx="3715865" cy="2298437"/>
          </a:xfrm>
        </p:grpSpPr>
        <p:sp>
          <p:nvSpPr>
            <p:cNvPr id="12" name="Rectangle: Rounded Corners 39"/>
            <p:cNvSpPr/>
            <p:nvPr/>
          </p:nvSpPr>
          <p:spPr>
            <a:xfrm>
              <a:off x="1356085" y="1189208"/>
              <a:ext cx="3715864" cy="2167576"/>
            </a:xfrm>
            <a:prstGeom prst="roundRect">
              <a:avLst>
                <a:gd name="adj" fmla="val 4104"/>
              </a:avLst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2"/>
                  </a:solidFill>
                </a:rPr>
                <a:t>Model KR-17E Standard </a:t>
              </a:r>
              <a:endParaRPr lang="en-ID" sz="1400" dirty="0">
                <a:solidFill>
                  <a:schemeClr val="tx2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2"/>
                  </a:solidFill>
                </a:rPr>
                <a:t>Purpose : Soft Rubber or sand </a:t>
              </a:r>
              <a:endParaRPr lang="en-ID" sz="1400" dirty="0">
                <a:solidFill>
                  <a:schemeClr val="tx2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2"/>
                  </a:solidFill>
                </a:rPr>
                <a:t>Applied Standard : JIS 6253</a:t>
              </a:r>
              <a:endParaRPr lang="en-ID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2"/>
                  </a:solidFill>
                </a:rPr>
                <a:t>Test Load : 550-8, 050 </a:t>
              </a:r>
              <a:r>
                <a:rPr lang="en-US" altLang="zh-CN" sz="1400" dirty="0" err="1">
                  <a:solidFill>
                    <a:schemeClr val="tx2"/>
                  </a:solidFill>
                </a:rPr>
                <a:t>mN</a:t>
              </a:r>
              <a:r>
                <a:rPr lang="en-US" altLang="zh-CN" sz="1400" dirty="0">
                  <a:solidFill>
                    <a:schemeClr val="tx2"/>
                  </a:solidFill>
                </a:rPr>
                <a:t> ( 56.1-821.1gf)</a:t>
              </a:r>
              <a:endParaRPr lang="en-US" altLang="zh-CN" sz="1400" dirty="0">
                <a:solidFill>
                  <a:schemeClr val="tx2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2"/>
                  </a:solidFill>
                </a:rPr>
                <a:t>Model MITUTOYO/HR-210MR/ 1031903</a:t>
              </a:r>
              <a:endParaRPr lang="en-ID" sz="1400" dirty="0">
                <a:solidFill>
                  <a:schemeClr val="tx2"/>
                </a:solidFill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2"/>
                  </a:solidFill>
                </a:rPr>
                <a:t>Purpose : </a:t>
              </a:r>
              <a:r>
                <a:rPr lang="en-US" sz="1400" dirty="0">
                  <a:solidFill>
                    <a:schemeClr val="tx2"/>
                  </a:solidFill>
                </a:rPr>
                <a:t>Ferrous</a:t>
              </a:r>
              <a:endParaRPr lang="en-ID" sz="1400" dirty="0">
                <a:solidFill>
                  <a:schemeClr val="tx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2"/>
                  </a:solidFill>
                </a:rPr>
                <a:t>Test Load : </a:t>
              </a:r>
              <a:r>
                <a:rPr lang="en-US" sz="1400" dirty="0">
                  <a:solidFill>
                    <a:schemeClr val="tx2"/>
                  </a:solidFill>
                </a:rPr>
                <a:t>100 HRC &amp; 100 HRB</a:t>
              </a:r>
              <a:r>
                <a:rPr lang="en-ID" sz="1400" dirty="0">
                  <a:solidFill>
                    <a:schemeClr val="tx2"/>
                  </a:solidFill>
                </a:rPr>
                <a:t> </a:t>
              </a:r>
              <a:r>
                <a:rPr lang="en-US" altLang="zh-CN" sz="1400" dirty="0">
                  <a:solidFill>
                    <a:schemeClr val="tx2"/>
                  </a:solidFill>
                </a:rPr>
                <a:t> </a:t>
              </a:r>
              <a:endParaRPr lang="en-ID" sz="1400" dirty="0">
                <a:solidFill>
                  <a:schemeClr val="tx2"/>
                </a:solidFill>
              </a:endParaRPr>
            </a:p>
          </p:txBody>
        </p:sp>
        <p:sp>
          <p:nvSpPr>
            <p:cNvPr id="13" name="Rectangle: Rounded Corners 40"/>
            <p:cNvSpPr/>
            <p:nvPr/>
          </p:nvSpPr>
          <p:spPr>
            <a:xfrm>
              <a:off x="1356084" y="1058347"/>
              <a:ext cx="2442541" cy="346154"/>
            </a:xfrm>
            <a:prstGeom prst="roundRect">
              <a:avLst>
                <a:gd name="adj" fmla="val 1409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</a:ln>
            <a:effectLst>
              <a:glow>
                <a:schemeClr val="bg1">
                  <a:lumMod val="75000"/>
                  <a:alpha val="6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Hardness Tester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: Rounded Corners 40"/>
          <p:cNvSpPr/>
          <p:nvPr/>
        </p:nvSpPr>
        <p:spPr>
          <a:xfrm>
            <a:off x="6346473" y="1183202"/>
            <a:ext cx="2442541" cy="346154"/>
          </a:xfrm>
          <a:prstGeom prst="roundRect">
            <a:avLst>
              <a:gd name="adj" fmla="val 14092"/>
            </a:avLst>
          </a:prstGeom>
          <a:solidFill>
            <a:schemeClr val="tx2"/>
          </a:solidFill>
          <a:ln w="9525">
            <a:solidFill>
              <a:schemeClr val="tx1"/>
            </a:solidFill>
          </a:ln>
          <a:effectLst>
            <a:glow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Tapping Machine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718" y="1668754"/>
            <a:ext cx="35334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Electric resource : 220±10% 50 Hz</a:t>
            </a:r>
            <a:endParaRPr lang="en-ID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2"/>
                </a:solidFill>
              </a:rPr>
              <a:t>Buret</a:t>
            </a:r>
            <a:r>
              <a:rPr lang="en-US" sz="1400" dirty="0">
                <a:solidFill>
                  <a:schemeClr val="tx2"/>
                </a:solidFill>
              </a:rPr>
              <a:t>: 50ml±1%</a:t>
            </a:r>
            <a:endParaRPr lang="en-ID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Rotary speed of magnetic blender: 1400rpm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endParaRPr lang="en-ID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Size of the whole machine: 360x280x800mm</a:t>
            </a:r>
            <a:endParaRPr lang="en-ID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1" b="24271"/>
          <a:stretch>
            <a:fillRect/>
          </a:stretch>
        </p:blipFill>
        <p:spPr bwMode="auto">
          <a:xfrm>
            <a:off x="10159213" y="4978400"/>
            <a:ext cx="1916861" cy="1753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4249"/>
          <a:stretch>
            <a:fillRect/>
          </a:stretch>
        </p:blipFill>
        <p:spPr bwMode="auto">
          <a:xfrm>
            <a:off x="3945004" y="4769847"/>
            <a:ext cx="2049396" cy="1874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Class Electric Power Settings</a:t>
            </a:r>
            <a:endParaRPr lang="en-ID" dirty="0"/>
          </a:p>
        </p:txBody>
      </p:sp>
      <p:pic>
        <p:nvPicPr>
          <p:cNvPr id="15" name="Picture 14" descr="Picture2.png"/>
          <p:cNvPicPr>
            <a:picLocks noChangeAspect="1"/>
          </p:cNvPicPr>
          <p:nvPr/>
        </p:nvPicPr>
        <p:blipFill rotWithShape="1">
          <a:blip r:embed="rId1"/>
          <a:srcRect t="3085" b="5575"/>
          <a:stretch>
            <a:fillRect/>
          </a:stretch>
        </p:blipFill>
        <p:spPr>
          <a:xfrm>
            <a:off x="554182" y="1672771"/>
            <a:ext cx="11083636" cy="1959428"/>
          </a:xfrm>
          <a:prstGeom prst="rect">
            <a:avLst/>
          </a:prstGeom>
        </p:spPr>
      </p:pic>
      <p:sp>
        <p:nvSpPr>
          <p:cNvPr id="16" name="Rounded Rectangle 395"/>
          <p:cNvSpPr/>
          <p:nvPr/>
        </p:nvSpPr>
        <p:spPr bwMode="gray">
          <a:xfrm>
            <a:off x="372771" y="1275612"/>
            <a:ext cx="11455984" cy="5054935"/>
          </a:xfrm>
          <a:prstGeom prst="roundRect">
            <a:avLst>
              <a:gd name="adj" fmla="val 3872"/>
            </a:avLst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363244" y="1137646"/>
            <a:ext cx="3787841" cy="332183"/>
          </a:xfrm>
          <a:prstGeom prst="roundRect">
            <a:avLst>
              <a:gd name="adj" fmla="val 14092"/>
            </a:avLst>
          </a:prstGeom>
          <a:solidFill>
            <a:schemeClr val="tx2"/>
          </a:solidFill>
          <a:ln>
            <a:noFill/>
          </a:ln>
          <a:effectLst>
            <a:glow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Installed Electric Power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4182" y="4289223"/>
            <a:ext cx="11083636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use 5,540 KVA Premium Silver, which is a special cable directly from PLN to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PT.Laju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Sinergi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Metalindo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without any division with other networks greatly minimizing the risk of power outage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2.600 KVA for Induction Furnace power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1000 KVA for line molding, sand plant, utility and office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rest of the power is reserved for backup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95"/>
          <p:cNvSpPr/>
          <p:nvPr/>
        </p:nvSpPr>
        <p:spPr bwMode="gray">
          <a:xfrm>
            <a:off x="469415" y="3465973"/>
            <a:ext cx="10733844" cy="1612554"/>
          </a:xfrm>
          <a:prstGeom prst="roundRect">
            <a:avLst>
              <a:gd name="adj" fmla="val 3872"/>
            </a:avLst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System and QC System</a:t>
            </a:r>
            <a:endParaRPr lang="en-ID" dirty="0"/>
          </a:p>
        </p:txBody>
      </p:sp>
      <p:sp>
        <p:nvSpPr>
          <p:cNvPr id="16" name="Rounded Rectangle 395"/>
          <p:cNvSpPr/>
          <p:nvPr/>
        </p:nvSpPr>
        <p:spPr bwMode="gray">
          <a:xfrm>
            <a:off x="440211" y="1300951"/>
            <a:ext cx="10733844" cy="1612554"/>
          </a:xfrm>
          <a:prstGeom prst="roundRect">
            <a:avLst>
              <a:gd name="adj" fmla="val 3872"/>
            </a:avLst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363244" y="1137646"/>
            <a:ext cx="3787841" cy="332183"/>
          </a:xfrm>
          <a:prstGeom prst="roundRect">
            <a:avLst>
              <a:gd name="adj" fmla="val 14092"/>
            </a:avLst>
          </a:prstGeom>
          <a:solidFill>
            <a:schemeClr val="tx2"/>
          </a:solidFill>
          <a:ln>
            <a:noFill/>
          </a:ln>
          <a:effectLst>
            <a:glow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Management System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4182" y="1570151"/>
            <a:ext cx="11083636" cy="1074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2"/>
                </a:solidFill>
              </a:rPr>
              <a:t>We are ISO 9001:2015 certified and we have developed SOP, QCPC and standard documentation for production process which will be </a:t>
            </a:r>
            <a:endParaRPr lang="en-US" sz="1400" dirty="0">
              <a:solidFill>
                <a:schemeClr val="tx2"/>
              </a:solidFill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2"/>
                </a:solidFill>
              </a:rPr>
              <a:t>       reviewed and completed continuously.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2"/>
                </a:solidFill>
              </a:rPr>
              <a:t>We developed new </a:t>
            </a:r>
            <a:r>
              <a:rPr lang="en-US" sz="1400" i="1" dirty="0">
                <a:solidFill>
                  <a:schemeClr val="tx2"/>
                </a:solidFill>
              </a:rPr>
              <a:t>Engineering Department</a:t>
            </a:r>
            <a:r>
              <a:rPr lang="en-US" sz="1400" dirty="0">
                <a:solidFill>
                  <a:schemeClr val="tx2"/>
                </a:solidFill>
              </a:rPr>
              <a:t> for development of new products with the head of engineering as the team supervisor. 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7" name="Rectangle: Rounded Corners 16"/>
          <p:cNvSpPr/>
          <p:nvPr/>
        </p:nvSpPr>
        <p:spPr>
          <a:xfrm>
            <a:off x="363243" y="3236329"/>
            <a:ext cx="3787841" cy="332183"/>
          </a:xfrm>
          <a:prstGeom prst="roundRect">
            <a:avLst>
              <a:gd name="adj" fmla="val 14092"/>
            </a:avLst>
          </a:prstGeom>
          <a:solidFill>
            <a:schemeClr val="tx2"/>
          </a:solidFill>
          <a:ln>
            <a:noFill/>
          </a:ln>
          <a:effectLst>
            <a:glow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QC System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703" y="3824550"/>
            <a:ext cx="10288859" cy="7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2"/>
                </a:solidFill>
              </a:rPr>
              <a:t>QC process: incoming material, </a:t>
            </a:r>
            <a:r>
              <a:rPr lang="en-US" sz="1400" dirty="0" err="1">
                <a:solidFill>
                  <a:schemeClr val="tx2"/>
                </a:solidFill>
              </a:rPr>
              <a:t>laboratorium</a:t>
            </a:r>
            <a:r>
              <a:rPr lang="en-US" sz="1400" dirty="0">
                <a:solidFill>
                  <a:schemeClr val="tx2"/>
                </a:solidFill>
              </a:rPr>
              <a:t> for hardness, tensile, elongation, material composition, microstructure, visual checking, sand process, </a:t>
            </a:r>
            <a:r>
              <a:rPr lang="en-US" sz="1400" dirty="0" err="1">
                <a:solidFill>
                  <a:schemeClr val="tx2"/>
                </a:solidFill>
              </a:rPr>
              <a:t>corebox</a:t>
            </a:r>
            <a:r>
              <a:rPr lang="en-US" sz="1400" dirty="0">
                <a:solidFill>
                  <a:schemeClr val="tx2"/>
                </a:solidFill>
              </a:rPr>
              <a:t>, dimension, machining (threads, angle, leakage, chamfering, go no go), shipment.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55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Production and QC Process</a:t>
            </a:r>
            <a:endParaRPr lang="en-US" sz="5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iagram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95" y="201477"/>
            <a:ext cx="4081080" cy="669029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4" name="think-cell Slide" r:id="rId2" imgW="5715" imgH="5715" progId="TCLayout.ActiveDocument.1">
                  <p:embed/>
                </p:oleObj>
              </mc:Choice>
              <mc:Fallback>
                <p:oleObj name="think-cell Slide" r:id="rId2" imgW="5715" imgH="5715" progId="TCLayout.ActiveDocument.1">
                  <p:embed/>
                  <p:pic>
                    <p:nvPicPr>
                      <p:cNvPr id="0" name="Object 4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7A7C-781D-496E-A0B9-34380568C456}" type="slidenum">
              <a:rPr lang="en-US" smtClean="0"/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43626" y="1565702"/>
            <a:ext cx="2709223" cy="16100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54000" dist="4445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097280" rIns="365760" rtlCol="0" anchor="t"/>
          <a:lstStyle/>
          <a:p>
            <a:r>
              <a:rPr lang="en-US" sz="2000" b="1" dirty="0" err="1">
                <a:solidFill>
                  <a:schemeClr val="tx1"/>
                </a:solidFill>
              </a:rPr>
              <a:t>info@lsm.id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05876" y="1565702"/>
            <a:ext cx="2709223" cy="161004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254000" dist="4445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097280" rIns="365760"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+62-24-84310888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91174" y="1043553"/>
            <a:ext cx="1125517" cy="11422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39704" y="1043552"/>
            <a:ext cx="1125517" cy="1142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1803" y="335666"/>
            <a:ext cx="4791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CONTACT US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Graphic 5" descr="Email with solid fi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270" y="1307025"/>
            <a:ext cx="615324" cy="615324"/>
          </a:xfrm>
          <a:prstGeom prst="rect">
            <a:avLst/>
          </a:prstGeom>
        </p:spPr>
      </p:pic>
      <p:pic>
        <p:nvPicPr>
          <p:cNvPr id="9" name="Graphic 8" descr="Receiver outlin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93045" y="1322753"/>
            <a:ext cx="599596" cy="5995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43627" y="3956657"/>
            <a:ext cx="2709222" cy="1594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54000" dist="4445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097280" rIns="365760"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+62-811-2612000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05876" y="3940929"/>
            <a:ext cx="2709223" cy="15943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254000" dist="4445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097280" rIns="365760" rtlCol="0" anchor="t"/>
          <a:lstStyle/>
          <a:p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1174" y="3418780"/>
            <a:ext cx="1125517" cy="11422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39704" y="3418779"/>
            <a:ext cx="1125517" cy="11422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52" y="3551433"/>
            <a:ext cx="876960" cy="876960"/>
          </a:xfrm>
          <a:prstGeom prst="rect">
            <a:avLst/>
          </a:prstGeom>
        </p:spPr>
      </p:pic>
      <p:pic>
        <p:nvPicPr>
          <p:cNvPr id="13" name="Graphic 12" descr="Internet with solid fill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4187" y="3532713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76419" y="4876742"/>
            <a:ext cx="2832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www.</a:t>
            </a:r>
            <a:r>
              <a:rPr lang="en-US" sz="1400" b="1" dirty="0" err="1"/>
              <a:t>lajusinergimetalindo</a:t>
            </a:r>
            <a:r>
              <a:rPr lang="en-US" sz="1400" dirty="0" err="1"/>
              <a:t>.com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3626" y="6172200"/>
            <a:ext cx="5204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Jl. </a:t>
            </a:r>
            <a:r>
              <a:rPr lang="en-US" sz="1200" dirty="0" err="1">
                <a:solidFill>
                  <a:schemeClr val="bg1"/>
                </a:solidFill>
              </a:rPr>
              <a:t>Tugu</a:t>
            </a:r>
            <a:r>
              <a:rPr lang="en-US" sz="1200" dirty="0">
                <a:solidFill>
                  <a:schemeClr val="bg1"/>
                </a:solidFill>
              </a:rPr>
              <a:t> Wijaya Kusuma IV/24 </a:t>
            </a:r>
            <a:r>
              <a:rPr lang="en-US" sz="1200" dirty="0" err="1">
                <a:solidFill>
                  <a:schemeClr val="bg1"/>
                </a:solidFill>
              </a:rPr>
              <a:t>Kelurahan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Tugu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err="1">
                <a:solidFill>
                  <a:schemeClr val="bg1"/>
                </a:solidFill>
              </a:rPr>
              <a:t>Kecamatan</a:t>
            </a:r>
            <a:r>
              <a:rPr lang="en-US" sz="1200" dirty="0">
                <a:solidFill>
                  <a:schemeClr val="bg1"/>
                </a:solidFill>
              </a:rPr>
              <a:t> Randugarut, Semarang 50153, Indonesia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7\Desktop\LSM\LSM-LOGO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81437" y="4071937"/>
            <a:ext cx="4786313" cy="1816637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1" name="think-cell Slide" r:id="rId2" imgW="5715" imgH="5715" progId="TCLayout.ActiveDocument.1">
                  <p:embed/>
                </p:oleObj>
              </mc:Choice>
              <mc:Fallback>
                <p:oleObj name="think-cell Slide" r:id="rId2" imgW="5715" imgH="5715" progId="TCLayout.ActiveDocument.1">
                  <p:embed/>
                  <p:pic>
                    <p:nvPicPr>
                      <p:cNvPr id="0" name="Object 4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7A7C-781D-496E-A0B9-34380568C456}" type="slidenum">
              <a:rPr lang="en-US" smtClean="0"/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4255" y="3141570"/>
            <a:ext cx="2823688" cy="24928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54000" dist="4445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097280" rIns="365760"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About the Company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36505" y="3141569"/>
            <a:ext cx="2823688" cy="249282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254000" dist="4445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097280" rIns="365760"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Facility Overview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98756" y="3141570"/>
            <a:ext cx="2823688" cy="249282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254000" dist="444500" dir="2700000" sx="94000" sy="9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1097280" rIns="365760" rtlCol="0" anchor="t"/>
          <a:lstStyle/>
          <a:p>
            <a:r>
              <a:rPr lang="en-US" sz="2000" b="1" dirty="0">
                <a:solidFill>
                  <a:schemeClr val="tx1"/>
                </a:solidFill>
              </a:rPr>
              <a:t>Production Capability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08083" y="2460885"/>
            <a:ext cx="1459346" cy="14593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70333" y="2460885"/>
            <a:ext cx="1459346" cy="14593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532584" y="2460885"/>
            <a:ext cx="1459346" cy="14593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13" y="2769414"/>
            <a:ext cx="842286" cy="84228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99" y="2794150"/>
            <a:ext cx="792814" cy="792814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59" y="2777959"/>
            <a:ext cx="825195" cy="825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/>
          <p:cNvSpPr/>
          <p:nvPr/>
        </p:nvSpPr>
        <p:spPr>
          <a:xfrm>
            <a:off x="8707941" y="3295601"/>
            <a:ext cx="2916281" cy="2750464"/>
          </a:xfrm>
          <a:prstGeom prst="roundRect">
            <a:avLst>
              <a:gd name="adj" fmla="val 382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5" name="Elbow Connector 228"/>
          <p:cNvCxnSpPr>
            <a:stCxn id="17" idx="4"/>
          </p:cNvCxnSpPr>
          <p:nvPr/>
        </p:nvCxnSpPr>
        <p:spPr bwMode="gray">
          <a:xfrm rot="5400000" flipH="1" flipV="1">
            <a:off x="7222001" y="1945944"/>
            <a:ext cx="1122794" cy="1424280"/>
          </a:xfrm>
          <a:prstGeom prst="bentConnector2">
            <a:avLst/>
          </a:prstGeom>
          <a:blipFill rotWithShape="1">
            <a:blip r:embed="rId1"/>
            <a:tile tx="0" ty="0" sx="100000" sy="100000" flip="none" algn="tl"/>
          </a:blipFill>
          <a:ln w="9525" cap="flat" cmpd="sng">
            <a:solidFill>
              <a:schemeClr val="tx2">
                <a:lumMod val="75000"/>
              </a:schemeClr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4259" y="270976"/>
            <a:ext cx="10515600" cy="592818"/>
          </a:xfrm>
        </p:spPr>
        <p:txBody>
          <a:bodyPr/>
          <a:lstStyle/>
          <a:p>
            <a:r>
              <a:rPr lang="en-US" dirty="0"/>
              <a:t>History</a:t>
            </a:r>
            <a:endParaRPr lang="en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476038" y="6673850"/>
            <a:ext cx="461962" cy="144463"/>
          </a:xfrm>
        </p:spPr>
        <p:txBody>
          <a:bodyPr/>
          <a:lstStyle/>
          <a:p>
            <a:fld id="{FD357A7C-781D-496E-A0B9-34380568C456}" type="slidenum">
              <a:rPr lang="en-US" smtClean="0"/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737452" y="3392118"/>
            <a:ext cx="2814954" cy="2729943"/>
          </a:xfrm>
          <a:prstGeom prst="ellipse">
            <a:avLst/>
          </a:prstGeom>
          <a:noFill/>
          <a:ln w="254000"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395"/>
          <p:cNvSpPr/>
          <p:nvPr/>
        </p:nvSpPr>
        <p:spPr bwMode="gray">
          <a:xfrm>
            <a:off x="6315595" y="5023759"/>
            <a:ext cx="2074552" cy="869571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51004" y="1779026"/>
            <a:ext cx="2814954" cy="2729943"/>
          </a:xfrm>
          <a:prstGeom prst="ellipse">
            <a:avLst/>
          </a:prstGeom>
          <a:solidFill>
            <a:srgbClr val="F6F6F6"/>
          </a:solidFill>
          <a:ln w="254000"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228"/>
          <p:cNvCxnSpPr/>
          <p:nvPr/>
        </p:nvCxnSpPr>
        <p:spPr bwMode="gray">
          <a:xfrm rot="5400000" flipH="1" flipV="1">
            <a:off x="2885730" y="2038185"/>
            <a:ext cx="2057701" cy="287785"/>
          </a:xfrm>
          <a:prstGeom prst="bentConnector3">
            <a:avLst>
              <a:gd name="adj1" fmla="val 62697"/>
            </a:avLst>
          </a:prstGeom>
          <a:blipFill rotWithShape="1">
            <a:blip r:embed="rId1"/>
            <a:tile tx="0" ty="0" sx="100000" sy="100000" flip="none" algn="tl"/>
          </a:blipFill>
          <a:ln w="9525" cap="flat" cmpd="sng">
            <a:solidFill>
              <a:schemeClr val="tx2">
                <a:lumMod val="75000"/>
              </a:schemeClr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9" name="Elbow Connector 228"/>
          <p:cNvCxnSpPr/>
          <p:nvPr/>
        </p:nvCxnSpPr>
        <p:spPr bwMode="gray">
          <a:xfrm rot="16200000" flipV="1">
            <a:off x="3406735" y="3728227"/>
            <a:ext cx="1086499" cy="331829"/>
          </a:xfrm>
          <a:prstGeom prst="bentConnector3">
            <a:avLst>
              <a:gd name="adj1" fmla="val 58734"/>
            </a:avLst>
          </a:prstGeom>
          <a:blipFill rotWithShape="1">
            <a:blip r:embed="rId1"/>
            <a:tile tx="0" ty="0" sx="100000" sy="100000" flip="none" algn="tl"/>
          </a:blipFill>
          <a:ln w="9525" cap="flat" cmpd="sng">
            <a:solidFill>
              <a:schemeClr val="tx2">
                <a:lumMod val="75000"/>
              </a:schemeClr>
            </a:solidFill>
            <a:prstDash val="dot"/>
            <a:miter lim="400000"/>
            <a:headEnd type="none" w="sm" len="sm"/>
            <a:tailEnd type="none" w="sm" len="sm"/>
          </a:ln>
        </p:spPr>
      </p:cxnSp>
      <p:pic>
        <p:nvPicPr>
          <p:cNvPr id="10" name="Picture 12" descr="Image result for manufacturing worker clipar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5" y="1797731"/>
            <a:ext cx="2045970" cy="16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76889" y="3961103"/>
            <a:ext cx="2191495" cy="2125312"/>
          </a:xfrm>
          <a:prstGeom prst="ellipse">
            <a:avLst/>
          </a:prstGeom>
          <a:solidFill>
            <a:srgbClr val="F7F7F7"/>
          </a:solidFill>
          <a:ln w="254000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2845;p67"/>
          <p:cNvSpPr/>
          <p:nvPr/>
        </p:nvSpPr>
        <p:spPr bwMode="gray">
          <a:xfrm>
            <a:off x="1807578" y="3188572"/>
            <a:ext cx="5717705" cy="171040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4" name="Google Shape;2846;p67"/>
          <p:cNvSpPr/>
          <p:nvPr/>
        </p:nvSpPr>
        <p:spPr bwMode="gray">
          <a:xfrm>
            <a:off x="3462034" y="3190165"/>
            <a:ext cx="2179941" cy="16944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5" name="Google Shape;2846;p67"/>
          <p:cNvSpPr/>
          <p:nvPr/>
        </p:nvSpPr>
        <p:spPr bwMode="gray">
          <a:xfrm>
            <a:off x="345038" y="3188572"/>
            <a:ext cx="3313622" cy="171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4300" tIns="14300" rIns="14300" bIns="143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6" name="Google Shape;2838;p67"/>
          <p:cNvSpPr/>
          <p:nvPr/>
        </p:nvSpPr>
        <p:spPr bwMode="gray">
          <a:xfrm rot="10800000" flipH="1">
            <a:off x="1245044" y="3219481"/>
            <a:ext cx="101077" cy="10107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7" name="Google Shape;2838;p67"/>
          <p:cNvSpPr/>
          <p:nvPr/>
        </p:nvSpPr>
        <p:spPr bwMode="gray">
          <a:xfrm rot="10800000" flipH="1">
            <a:off x="7020719" y="3219481"/>
            <a:ext cx="101077" cy="101077"/>
          </a:xfrm>
          <a:prstGeom prst="ellipse">
            <a:avLst/>
          </a:prstGeom>
          <a:noFill/>
          <a:ln>
            <a:solidFill>
              <a:sysClr val="window" lastClr="FFFFFF"/>
            </a:solidFill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8" name="Google Shape;2840;p67"/>
          <p:cNvSpPr/>
          <p:nvPr/>
        </p:nvSpPr>
        <p:spPr bwMode="gray">
          <a:xfrm rot="10800000" flipH="1">
            <a:off x="5389112" y="3219481"/>
            <a:ext cx="101077" cy="101077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19" name="Google Shape;2838;p67"/>
          <p:cNvSpPr/>
          <p:nvPr/>
        </p:nvSpPr>
        <p:spPr bwMode="gray">
          <a:xfrm rot="10800000" flipH="1">
            <a:off x="3720148" y="3219481"/>
            <a:ext cx="101077" cy="101077"/>
          </a:xfrm>
          <a:prstGeom prst="ellipse">
            <a:avLst/>
          </a:prstGeom>
          <a:noFill/>
          <a:ln>
            <a:solidFill>
              <a:sysClr val="window" lastClr="FFFFFF"/>
            </a:solidFill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ea typeface="Poppins"/>
              <a:cs typeface="Arial" panose="020B0604020202020204" pitchFamily="34" charset="0"/>
              <a:sym typeface="Poppins"/>
            </a:endParaRPr>
          </a:p>
        </p:txBody>
      </p:sp>
      <p:cxnSp>
        <p:nvCxnSpPr>
          <p:cNvPr id="20" name="Elbow Connector 228"/>
          <p:cNvCxnSpPr>
            <a:stCxn id="27" idx="0"/>
            <a:endCxn id="16" idx="0"/>
          </p:cNvCxnSpPr>
          <p:nvPr/>
        </p:nvCxnSpPr>
        <p:spPr bwMode="gray">
          <a:xfrm rot="16200000" flipV="1">
            <a:off x="670612" y="3945529"/>
            <a:ext cx="1678244" cy="428302"/>
          </a:xfrm>
          <a:prstGeom prst="bentConnector3">
            <a:avLst>
              <a:gd name="adj1" fmla="val 50000"/>
            </a:avLst>
          </a:prstGeom>
          <a:blipFill rotWithShape="1">
            <a:blip r:embed="rId1"/>
            <a:tile tx="0" ty="0" sx="100000" sy="100000" flip="none" algn="tl"/>
          </a:blipFill>
          <a:ln w="9525" cap="flat" cmpd="sng">
            <a:solidFill>
              <a:schemeClr val="tx2">
                <a:lumMod val="75000"/>
              </a:schemeClr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21" name="Rectangle 20"/>
          <p:cNvSpPr/>
          <p:nvPr/>
        </p:nvSpPr>
        <p:spPr bwMode="gray">
          <a:xfrm>
            <a:off x="1342996" y="3360521"/>
            <a:ext cx="262892" cy="16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000" b="1" dirty="0">
                <a:solidFill>
                  <a:schemeClr val="accent2">
                    <a:lumMod val="50000"/>
                  </a:schemeClr>
                </a:solidFill>
                <a:ea typeface="Open Sans" panose="020B0604020202020204" charset="0"/>
                <a:cs typeface="Open Sans" panose="020B0604020202020204" charset="0"/>
              </a:rPr>
              <a:t>1983</a:t>
            </a:r>
            <a:endParaRPr lang="en-US" sz="1000" b="1" dirty="0">
              <a:solidFill>
                <a:schemeClr val="accent2">
                  <a:lumMod val="50000"/>
                </a:schemeClr>
              </a:solidFill>
              <a:ea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84056" y="3623761"/>
            <a:ext cx="879331" cy="931158"/>
            <a:chOff x="738806" y="3932197"/>
            <a:chExt cx="879331" cy="931158"/>
          </a:xfrm>
        </p:grpSpPr>
        <p:grpSp>
          <p:nvGrpSpPr>
            <p:cNvPr id="23" name="Group 22"/>
            <p:cNvGrpSpPr/>
            <p:nvPr/>
          </p:nvGrpSpPr>
          <p:grpSpPr bwMode="gray">
            <a:xfrm>
              <a:off x="738806" y="3932197"/>
              <a:ext cx="879331" cy="931158"/>
              <a:chOff x="179471" y="3834491"/>
              <a:chExt cx="879331" cy="931158"/>
            </a:xfrm>
          </p:grpSpPr>
          <p:sp>
            <p:nvSpPr>
              <p:cNvPr id="25" name="Rounded Rectangle 395"/>
              <p:cNvSpPr/>
              <p:nvPr/>
            </p:nvSpPr>
            <p:spPr bwMode="gray">
              <a:xfrm>
                <a:off x="184796" y="3834491"/>
                <a:ext cx="868680" cy="92464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gray">
              <a:xfrm>
                <a:off x="179471" y="4303685"/>
                <a:ext cx="879331" cy="4619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14000"/>
                  </a:lnSpc>
                </a:pPr>
                <a:r>
                  <a:rPr lang="en-US" sz="1000" dirty="0">
                    <a:solidFill>
                      <a:schemeClr val="tx1"/>
                    </a:solidFill>
                    <a:ea typeface="Open Sans" panose="020B0604020202020204" charset="0"/>
                    <a:cs typeface="Open Sans" panose="020B0604020202020204" charset="0"/>
                  </a:rPr>
                  <a:t>G Brand launch</a:t>
                </a:r>
                <a:endParaRPr lang="en-US" sz="1000" dirty="0">
                  <a:solidFill>
                    <a:schemeClr val="tx1"/>
                  </a:solidFill>
                  <a:ea typeface="Open Sans" panose="020B0604020202020204" charset="0"/>
                  <a:cs typeface="Open Sans" panose="020B0604020202020204" charset="0"/>
                </a:endParaRPr>
              </a:p>
            </p:txBody>
          </p:sp>
        </p:grpSp>
        <p:pic>
          <p:nvPicPr>
            <p:cNvPr id="24" name="Picture 3" descr="G:\G_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778" y="4054473"/>
              <a:ext cx="375387" cy="33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: Rounded Corners 26"/>
          <p:cNvSpPr/>
          <p:nvPr/>
        </p:nvSpPr>
        <p:spPr>
          <a:xfrm>
            <a:off x="575709" y="4998802"/>
            <a:ext cx="2296352" cy="1266081"/>
          </a:xfrm>
          <a:prstGeom prst="roundRect">
            <a:avLst/>
          </a:prstGeom>
          <a:solidFill>
            <a:srgbClr val="233649"/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TSP’s first project was the reconstruction of areas around Mt. </a:t>
            </a:r>
            <a:r>
              <a:rPr lang="en-US" sz="1100" dirty="0" err="1">
                <a:solidFill>
                  <a:schemeClr val="bg1"/>
                </a:solidFill>
              </a:rPr>
              <a:t>Galunggung</a:t>
            </a:r>
            <a:r>
              <a:rPr lang="en-US" sz="1100" dirty="0">
                <a:solidFill>
                  <a:schemeClr val="bg1"/>
                </a:solidFill>
              </a:rPr>
              <a:t> after it erupted. This event inspires the name of G Brand or </a:t>
            </a:r>
            <a:r>
              <a:rPr lang="en-US" sz="1100" dirty="0" err="1">
                <a:solidFill>
                  <a:schemeClr val="bg1"/>
                </a:solidFill>
              </a:rPr>
              <a:t>Galunggung</a:t>
            </a:r>
            <a:r>
              <a:rPr lang="en-US" sz="1100" dirty="0">
                <a:solidFill>
                  <a:schemeClr val="bg1"/>
                </a:solidFill>
              </a:rPr>
              <a:t> Brand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 bwMode="gray">
          <a:xfrm>
            <a:off x="3270059" y="2096687"/>
            <a:ext cx="955548" cy="931158"/>
            <a:chOff x="141362" y="3834491"/>
            <a:chExt cx="955548" cy="931158"/>
          </a:xfrm>
        </p:grpSpPr>
        <p:sp>
          <p:nvSpPr>
            <p:cNvPr id="30" name="Rounded Rectangle 395"/>
            <p:cNvSpPr/>
            <p:nvPr/>
          </p:nvSpPr>
          <p:spPr bwMode="gray">
            <a:xfrm>
              <a:off x="141362" y="3834491"/>
              <a:ext cx="955548" cy="92464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79471" y="4303685"/>
              <a:ext cx="879331" cy="4619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114000"/>
                </a:lnSpc>
              </a:pPr>
              <a:r>
                <a:rPr lang="en-US" sz="1000" dirty="0">
                  <a:solidFill>
                    <a:schemeClr val="tx1"/>
                  </a:solidFill>
                  <a:ea typeface="Open Sans" panose="020B0604020202020204" charset="0"/>
                  <a:cs typeface="Open Sans" panose="020B0604020202020204" charset="0"/>
                </a:rPr>
                <a:t>TSP Brand Launch</a:t>
              </a:r>
              <a:endParaRPr lang="en-US" sz="1000" dirty="0">
                <a:solidFill>
                  <a:schemeClr val="tx1"/>
                </a:solidFill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pic>
        <p:nvPicPr>
          <p:cNvPr id="32" name="Picture 2" descr="G:\TSP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9052" y="2286745"/>
            <a:ext cx="493783" cy="32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 bwMode="gray">
          <a:xfrm>
            <a:off x="3796636" y="3036671"/>
            <a:ext cx="262892" cy="16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000" b="1" dirty="0">
                <a:solidFill>
                  <a:schemeClr val="accent2">
                    <a:lumMod val="50000"/>
                  </a:schemeClr>
                </a:solidFill>
                <a:ea typeface="Open Sans" panose="020B0604020202020204" charset="0"/>
                <a:cs typeface="Open Sans" panose="020B0604020202020204" charset="0"/>
              </a:rPr>
              <a:t>1994</a:t>
            </a:r>
            <a:endParaRPr lang="en-US" sz="1000" b="1" dirty="0">
              <a:solidFill>
                <a:schemeClr val="accent2">
                  <a:lumMod val="50000"/>
                </a:schemeClr>
              </a:solidFill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3270059" y="861105"/>
            <a:ext cx="1483534" cy="924640"/>
          </a:xfrm>
          <a:prstGeom prst="roundRect">
            <a:avLst>
              <a:gd name="adj" fmla="val 14092"/>
            </a:avLst>
          </a:prstGeom>
          <a:solidFill>
            <a:srgbClr val="233649"/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First export to </a:t>
            </a:r>
            <a:r>
              <a:rPr lang="en-US" sz="1100" b="1" dirty="0">
                <a:solidFill>
                  <a:schemeClr val="bg1"/>
                </a:solidFill>
              </a:rPr>
              <a:t>Singapore</a:t>
            </a:r>
            <a:r>
              <a:rPr lang="en-US" sz="1100" dirty="0">
                <a:solidFill>
                  <a:schemeClr val="bg1"/>
                </a:solidFill>
              </a:rPr>
              <a:t> and </a:t>
            </a:r>
            <a:r>
              <a:rPr lang="en-US" sz="1100" b="1" dirty="0">
                <a:solidFill>
                  <a:schemeClr val="bg1"/>
                </a:solidFill>
              </a:rPr>
              <a:t>Malaysia</a:t>
            </a:r>
            <a:r>
              <a:rPr lang="en-US" sz="1100" dirty="0">
                <a:solidFill>
                  <a:schemeClr val="bg1"/>
                </a:solidFill>
              </a:rPr>
              <a:t> using TSP Brand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gray">
          <a:xfrm>
            <a:off x="5522050" y="3045495"/>
            <a:ext cx="262892" cy="16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000" b="1" dirty="0">
                <a:solidFill>
                  <a:schemeClr val="accent2">
                    <a:lumMod val="50000"/>
                  </a:schemeClr>
                </a:solidFill>
                <a:ea typeface="Open Sans" panose="020B0604020202020204" charset="0"/>
                <a:cs typeface="Open Sans" panose="020B0604020202020204" charset="0"/>
              </a:rPr>
              <a:t>2005</a:t>
            </a:r>
            <a:endParaRPr lang="en-US" sz="1000" b="1" dirty="0">
              <a:solidFill>
                <a:schemeClr val="accent2">
                  <a:lumMod val="50000"/>
                </a:schemeClr>
              </a:solidFill>
              <a:ea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290823" y="3721683"/>
            <a:ext cx="1416171" cy="1505879"/>
            <a:chOff x="5185994" y="3757061"/>
            <a:chExt cx="1416171" cy="1505879"/>
          </a:xfrm>
        </p:grpSpPr>
        <p:grpSp>
          <p:nvGrpSpPr>
            <p:cNvPr id="37" name="Group 36"/>
            <p:cNvGrpSpPr/>
            <p:nvPr/>
          </p:nvGrpSpPr>
          <p:grpSpPr bwMode="gray">
            <a:xfrm>
              <a:off x="5185994" y="3757061"/>
              <a:ext cx="1416171" cy="1505879"/>
              <a:chOff x="-88949" y="3834491"/>
              <a:chExt cx="1416171" cy="1505879"/>
            </a:xfrm>
          </p:grpSpPr>
          <p:sp>
            <p:nvSpPr>
              <p:cNvPr id="39" name="Rounded Rectangle 395"/>
              <p:cNvSpPr/>
              <p:nvPr/>
            </p:nvSpPr>
            <p:spPr bwMode="gray">
              <a:xfrm>
                <a:off x="-80372" y="3834491"/>
                <a:ext cx="1399017" cy="1505879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gray">
              <a:xfrm>
                <a:off x="-88949" y="4303685"/>
                <a:ext cx="1416171" cy="4619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14000"/>
                  </a:lnSpc>
                </a:pPr>
                <a:r>
                  <a:rPr lang="en-US" sz="950" dirty="0">
                    <a:solidFill>
                      <a:schemeClr val="tx1"/>
                    </a:solidFill>
                    <a:ea typeface="Open Sans" panose="020B0604020202020204" charset="0"/>
                    <a:cs typeface="Open Sans" panose="020B0604020202020204" charset="0"/>
                  </a:rPr>
                  <a:t>Launch OEM (Original Equipment Manufacturer) Products for P-Brand (Germany) and NKT Brand (Japan)</a:t>
                </a:r>
                <a:endParaRPr lang="en-US" sz="950" dirty="0">
                  <a:solidFill>
                    <a:schemeClr val="tx1"/>
                  </a:solidFill>
                  <a:ea typeface="Open Sans" panose="020B0604020202020204" charset="0"/>
                  <a:cs typeface="Open Sans" panose="020B0604020202020204" charset="0"/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130" y="3816100"/>
              <a:ext cx="431899" cy="431899"/>
            </a:xfrm>
            <a:prstGeom prst="rect">
              <a:avLst/>
            </a:prstGeom>
          </p:spPr>
        </p:pic>
      </p:grpSp>
      <p:sp>
        <p:nvSpPr>
          <p:cNvPr id="41" name="Rectangle: Rounded Corners 40"/>
          <p:cNvSpPr/>
          <p:nvPr/>
        </p:nvSpPr>
        <p:spPr>
          <a:xfrm>
            <a:off x="4159563" y="5340243"/>
            <a:ext cx="2048300" cy="924640"/>
          </a:xfrm>
          <a:prstGeom prst="roundRect">
            <a:avLst>
              <a:gd name="adj" fmla="val 14092"/>
            </a:avLst>
          </a:prstGeom>
          <a:solidFill>
            <a:srgbClr val="233649"/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However in 2005, TSP decided to stick with their own brands </a:t>
            </a:r>
            <a:r>
              <a:rPr lang="en-US" sz="1100" b="1" dirty="0">
                <a:solidFill>
                  <a:schemeClr val="bg1"/>
                </a:solidFill>
              </a:rPr>
              <a:t>TSP </a:t>
            </a:r>
            <a:r>
              <a:rPr lang="en-US" sz="1100" dirty="0">
                <a:solidFill>
                  <a:schemeClr val="bg1"/>
                </a:solidFill>
              </a:rPr>
              <a:t>and </a:t>
            </a:r>
            <a:r>
              <a:rPr lang="en-US" sz="1100" b="1" dirty="0">
                <a:solidFill>
                  <a:schemeClr val="bg1"/>
                </a:solidFill>
              </a:rPr>
              <a:t>G Brand </a:t>
            </a:r>
            <a:r>
              <a:rPr lang="en-US" sz="1100" dirty="0">
                <a:solidFill>
                  <a:schemeClr val="bg1"/>
                </a:solidFill>
              </a:rPr>
              <a:t>and discontinued OEM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gray">
          <a:xfrm>
            <a:off x="7121796" y="3360521"/>
            <a:ext cx="325410" cy="16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000" b="1" dirty="0">
                <a:solidFill>
                  <a:schemeClr val="accent2">
                    <a:lumMod val="50000"/>
                  </a:schemeClr>
                </a:solidFill>
                <a:ea typeface="Open Sans" panose="020B0604020202020204" charset="0"/>
                <a:cs typeface="Open Sans" panose="020B0604020202020204" charset="0"/>
              </a:rPr>
              <a:t>Today</a:t>
            </a:r>
            <a:endParaRPr lang="en-US" sz="1000" b="1" dirty="0">
              <a:solidFill>
                <a:schemeClr val="accent2">
                  <a:lumMod val="50000"/>
                </a:schemeClr>
              </a:solidFill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3" name="Rectangle 42"/>
          <p:cNvSpPr/>
          <p:nvPr/>
        </p:nvSpPr>
        <p:spPr bwMode="gray">
          <a:xfrm>
            <a:off x="3408241" y="3383837"/>
            <a:ext cx="262892" cy="165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1000" b="1" dirty="0">
                <a:solidFill>
                  <a:schemeClr val="accent2">
                    <a:lumMod val="50000"/>
                  </a:schemeClr>
                </a:solidFill>
                <a:ea typeface="Open Sans" panose="020B0604020202020204" charset="0"/>
                <a:cs typeface="Open Sans" panose="020B0604020202020204" charset="0"/>
              </a:rPr>
              <a:t>1990</a:t>
            </a:r>
            <a:endParaRPr lang="en-US" sz="1000" b="1" dirty="0">
              <a:solidFill>
                <a:schemeClr val="accent2">
                  <a:lumMod val="50000"/>
                </a:schemeClr>
              </a:solidFill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4" name="Google Shape;2838;p67"/>
          <p:cNvSpPr/>
          <p:nvPr/>
        </p:nvSpPr>
        <p:spPr bwMode="gray">
          <a:xfrm rot="10800000" flipH="1">
            <a:off x="3388735" y="3219481"/>
            <a:ext cx="101077" cy="101077"/>
          </a:xfrm>
          <a:prstGeom prst="ellipse">
            <a:avLst/>
          </a:prstGeom>
          <a:noFill/>
          <a:ln>
            <a:solidFill>
              <a:sysClr val="window" lastClr="FFFFFF"/>
            </a:solidFill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74808C"/>
              </a:solidFill>
              <a:effectLst/>
              <a:uLnTx/>
              <a:uFillTx/>
              <a:ea typeface="Poppins"/>
              <a:cs typeface="Arial" panose="020B0604020202020204" pitchFamily="34" charset="0"/>
              <a:sym typeface="Poppins"/>
            </a:endParaRPr>
          </a:p>
        </p:txBody>
      </p:sp>
      <p:cxnSp>
        <p:nvCxnSpPr>
          <p:cNvPr id="50" name="Elbow Connector 228"/>
          <p:cNvCxnSpPr>
            <a:stCxn id="41" idx="0"/>
          </p:cNvCxnSpPr>
          <p:nvPr/>
        </p:nvCxnSpPr>
        <p:spPr bwMode="gray">
          <a:xfrm rot="5400000" flipH="1" flipV="1">
            <a:off x="4288501" y="4166087"/>
            <a:ext cx="2069368" cy="278945"/>
          </a:xfrm>
          <a:prstGeom prst="bentConnector3">
            <a:avLst>
              <a:gd name="adj1" fmla="val 50000"/>
            </a:avLst>
          </a:prstGeom>
          <a:blipFill rotWithShape="1">
            <a:blip r:embed="rId1"/>
            <a:tile tx="0" ty="0" sx="100000" sy="100000" flip="none" algn="tl"/>
          </a:blipFill>
          <a:ln w="9525" cap="flat" cmpd="sng">
            <a:solidFill>
              <a:schemeClr val="tx2">
                <a:lumMod val="75000"/>
              </a:schemeClr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51" name="Elbow Connector 228"/>
          <p:cNvCxnSpPr>
            <a:stCxn id="6" idx="0"/>
            <a:endCxn id="17" idx="0"/>
          </p:cNvCxnSpPr>
          <p:nvPr/>
        </p:nvCxnSpPr>
        <p:spPr bwMode="gray">
          <a:xfrm rot="16200000" flipV="1">
            <a:off x="6360465" y="4031352"/>
            <a:ext cx="1703201" cy="281613"/>
          </a:xfrm>
          <a:prstGeom prst="bentConnector3">
            <a:avLst>
              <a:gd name="adj1" fmla="val 50000"/>
            </a:avLst>
          </a:prstGeom>
          <a:blipFill rotWithShape="1">
            <a:blip r:embed="rId1"/>
            <a:tile tx="0" ty="0" sx="100000" sy="100000" flip="none" algn="tl"/>
          </a:blipFill>
          <a:ln w="9525" cap="flat" cmpd="sng">
            <a:solidFill>
              <a:schemeClr val="tx2">
                <a:lumMod val="75000"/>
              </a:schemeClr>
            </a:solidFill>
            <a:prstDash val="dot"/>
            <a:miter lim="400000"/>
            <a:headEnd type="none" w="sm" len="sm"/>
            <a:tailEnd type="none" w="sm" len="sm"/>
          </a:ln>
        </p:spPr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76" y="5189901"/>
            <a:ext cx="885328" cy="537287"/>
          </a:xfrm>
          <a:prstGeom prst="rect">
            <a:avLst/>
          </a:prstGeom>
        </p:spPr>
      </p:pic>
      <p:sp>
        <p:nvSpPr>
          <p:cNvPr id="52" name="Rounded Rectangle 395"/>
          <p:cNvSpPr/>
          <p:nvPr/>
        </p:nvSpPr>
        <p:spPr bwMode="gray">
          <a:xfrm>
            <a:off x="8495538" y="1012904"/>
            <a:ext cx="3341087" cy="5251979"/>
          </a:xfrm>
          <a:prstGeom prst="roundRect">
            <a:avLst>
              <a:gd name="adj" fmla="val 3872"/>
            </a:avLst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3" name="Picture 60" descr="Image result for laju sinergi metalind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729" y="1330615"/>
            <a:ext cx="1556705" cy="104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 bwMode="gray">
          <a:xfrm>
            <a:off x="6365873" y="5227562"/>
            <a:ext cx="1170389" cy="46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900" dirty="0">
                <a:solidFill>
                  <a:schemeClr val="tx1"/>
                </a:solidFill>
                <a:ea typeface="Open Sans" panose="020B0604020202020204" charset="0"/>
                <a:cs typeface="Open Sans" panose="020B0604020202020204" charset="0"/>
              </a:rPr>
              <a:t>Established in 2017</a:t>
            </a:r>
            <a:endParaRPr lang="en-US" sz="900" dirty="0">
              <a:solidFill>
                <a:schemeClr val="tx1"/>
              </a:solidFill>
              <a:ea typeface="Open Sans" panose="020B0604020202020204" charset="0"/>
              <a:cs typeface="Open Sans" panose="020B0604020202020204" charset="0"/>
            </a:endParaRPr>
          </a:p>
          <a:p>
            <a:pPr algn="ctr">
              <a:lnSpc>
                <a:spcPct val="114000"/>
              </a:lnSpc>
            </a:pPr>
            <a:r>
              <a:rPr lang="en-US" sz="1000" b="1" dirty="0">
                <a:solidFill>
                  <a:schemeClr val="tx1"/>
                </a:solidFill>
                <a:ea typeface="Open Sans" panose="020B0604020202020204" charset="0"/>
                <a:cs typeface="Open Sans" panose="020B0604020202020204" charset="0"/>
              </a:rPr>
              <a:t>Leading steel pipe nipple producers </a:t>
            </a:r>
            <a:endParaRPr lang="en-US" sz="1000" b="1" dirty="0">
              <a:solidFill>
                <a:schemeClr val="tx1"/>
              </a:solidFill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5" name="Rectangle 54"/>
          <p:cNvSpPr/>
          <p:nvPr/>
        </p:nvSpPr>
        <p:spPr bwMode="gray">
          <a:xfrm>
            <a:off x="8786223" y="2450925"/>
            <a:ext cx="2759717" cy="461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sz="1400" dirty="0">
                <a:solidFill>
                  <a:schemeClr val="tx1"/>
                </a:solidFill>
                <a:ea typeface="Open Sans" panose="020B0604020202020204" charset="0"/>
                <a:cs typeface="Open Sans" panose="020B0604020202020204" charset="0"/>
              </a:rPr>
              <a:t>Established in 2018</a:t>
            </a:r>
            <a:endParaRPr lang="en-US" sz="1400" dirty="0">
              <a:solidFill>
                <a:schemeClr val="tx1"/>
              </a:solidFill>
              <a:ea typeface="Open Sans" panose="020B0604020202020204" charset="0"/>
              <a:cs typeface="Open Sans" panose="020B0604020202020204" charset="0"/>
            </a:endParaRPr>
          </a:p>
          <a:p>
            <a:pPr algn="ctr">
              <a:lnSpc>
                <a:spcPct val="114000"/>
              </a:lnSpc>
            </a:pPr>
            <a:r>
              <a:rPr lang="en-US" sz="1400" b="1" dirty="0">
                <a:solidFill>
                  <a:schemeClr val="tx1"/>
                </a:solidFill>
                <a:ea typeface="Open Sans" panose="020B0604020202020204" charset="0"/>
                <a:cs typeface="Open Sans" panose="020B0604020202020204" charset="0"/>
              </a:rPr>
              <a:t>Leading ductile iron producers </a:t>
            </a:r>
            <a:endParaRPr lang="en-US" sz="1400" b="1" dirty="0">
              <a:solidFill>
                <a:schemeClr val="tx1"/>
              </a:solidFill>
              <a:ea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365873" y="3797460"/>
            <a:ext cx="1884923" cy="1130576"/>
            <a:chOff x="6846247" y="1586865"/>
            <a:chExt cx="1884923" cy="1130576"/>
          </a:xfrm>
        </p:grpSpPr>
        <p:grpSp>
          <p:nvGrpSpPr>
            <p:cNvPr id="46" name="Group 45"/>
            <p:cNvGrpSpPr/>
            <p:nvPr/>
          </p:nvGrpSpPr>
          <p:grpSpPr bwMode="gray">
            <a:xfrm>
              <a:off x="6846247" y="1586865"/>
              <a:ext cx="1884923" cy="1130576"/>
              <a:chOff x="135504" y="3848890"/>
              <a:chExt cx="967264" cy="806808"/>
            </a:xfrm>
          </p:grpSpPr>
          <p:sp>
            <p:nvSpPr>
              <p:cNvPr id="47" name="Rounded Rectangle 395"/>
              <p:cNvSpPr/>
              <p:nvPr/>
            </p:nvSpPr>
            <p:spPr bwMode="gray">
              <a:xfrm>
                <a:off x="141362" y="3848890"/>
                <a:ext cx="955548" cy="806808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gray">
              <a:xfrm>
                <a:off x="135504" y="4301102"/>
                <a:ext cx="967264" cy="3545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14000"/>
                  </a:lnSpc>
                </a:pPr>
                <a:r>
                  <a:rPr lang="en-US" sz="1100" dirty="0">
                    <a:solidFill>
                      <a:schemeClr val="tx1"/>
                    </a:solidFill>
                    <a:ea typeface="Open Sans" panose="020B0604020202020204" charset="0"/>
                    <a:cs typeface="Open Sans" panose="020B0604020202020204" charset="0"/>
                  </a:rPr>
                  <a:t>TSP has now successfully export to </a:t>
                </a:r>
                <a:r>
                  <a:rPr lang="en-US" sz="1100" b="1" dirty="0">
                    <a:solidFill>
                      <a:schemeClr val="tx1"/>
                    </a:solidFill>
                    <a:ea typeface="Open Sans" panose="020B0604020202020204" charset="0"/>
                    <a:cs typeface="Open Sans" panose="020B0604020202020204" charset="0"/>
                  </a:rPr>
                  <a:t>20+ countries</a:t>
                </a:r>
                <a:endParaRPr lang="en-US" sz="1100" b="1" dirty="0">
                  <a:solidFill>
                    <a:schemeClr val="tx1"/>
                  </a:solidFill>
                  <a:ea typeface="Open Sans" panose="020B0604020202020204" charset="0"/>
                  <a:cs typeface="Open Sans" panose="020B0604020202020204" charset="0"/>
                </a:endParaRPr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431" y="1727534"/>
              <a:ext cx="492557" cy="492557"/>
            </a:xfrm>
            <a:prstGeom prst="rect">
              <a:avLst/>
            </a:prstGeom>
          </p:spPr>
        </p:pic>
      </p:grpSp>
      <p:sp>
        <p:nvSpPr>
          <p:cNvPr id="69" name="Rectangle: Rounded Corners 68"/>
          <p:cNvSpPr/>
          <p:nvPr/>
        </p:nvSpPr>
        <p:spPr>
          <a:xfrm>
            <a:off x="8486013" y="902613"/>
            <a:ext cx="2337562" cy="307335"/>
          </a:xfrm>
          <a:prstGeom prst="roundRect">
            <a:avLst>
              <a:gd name="adj" fmla="val 14092"/>
            </a:avLst>
          </a:prstGeom>
          <a:solidFill>
            <a:schemeClr val="tx2"/>
          </a:solidFill>
          <a:ln>
            <a:noFill/>
          </a:ln>
          <a:effectLst>
            <a:glow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>
                <a:solidFill>
                  <a:schemeClr val="bg1"/>
                </a:solidFill>
              </a:rPr>
              <a:t>Laju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Sinergi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Metalindo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gray">
          <a:xfrm>
            <a:off x="8786223" y="2508995"/>
            <a:ext cx="2759717" cy="4618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en-US" sz="1300" b="1" dirty="0">
                <a:solidFill>
                  <a:srgbClr val="1083C2"/>
                </a:solidFill>
                <a:ea typeface="Open Sans" panose="020B0604020202020204" charset="0"/>
                <a:cs typeface="Open Sans" panose="020B0604020202020204" charset="0"/>
              </a:rPr>
              <a:t>PT. LAJU SINERGI METALINDO</a:t>
            </a:r>
            <a:r>
              <a:rPr lang="en-US" sz="1300" dirty="0">
                <a:solidFill>
                  <a:srgbClr val="1083C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>
                <a:solidFill>
                  <a:schemeClr val="tx1"/>
                </a:solidFill>
                <a:ea typeface="Open Sans" panose="020B0604020202020204" charset="0"/>
                <a:cs typeface="Open Sans" panose="020B0604020202020204" charset="0"/>
              </a:rPr>
              <a:t>is a subsidiary of PT. TRI SINAR PURNAMA as an additional product line with a more advanced technology. The company was established based on Notarial deed No. 35, Notary M. </a:t>
            </a:r>
            <a:r>
              <a:rPr lang="en-US" sz="1300" dirty="0" err="1">
                <a:solidFill>
                  <a:schemeClr val="tx1"/>
                </a:solidFill>
                <a:ea typeface="Open Sans" panose="020B0604020202020204" charset="0"/>
                <a:cs typeface="Open Sans" panose="020B0604020202020204" charset="0"/>
              </a:rPr>
              <a:t>Dwi</a:t>
            </a:r>
            <a:r>
              <a:rPr lang="en-US" sz="1300" dirty="0">
                <a:solidFill>
                  <a:schemeClr val="tx1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ea typeface="Open Sans" panose="020B0604020202020204" charset="0"/>
                <a:cs typeface="Open Sans" panose="020B0604020202020204" charset="0"/>
              </a:rPr>
              <a:t>Hartati</a:t>
            </a:r>
            <a:r>
              <a:rPr lang="en-US" sz="1300" dirty="0">
                <a:solidFill>
                  <a:schemeClr val="tx1"/>
                </a:solidFill>
                <a:ea typeface="Open Sans" panose="020B0604020202020204" charset="0"/>
                <a:cs typeface="Open Sans" panose="020B0604020202020204" charset="0"/>
              </a:rPr>
              <a:t>, SH in Semarang City on September 30, 2014. The deed has been approved by the Minister of Justice of the Republic of Indonesia Number AHU-40273.40.10.2014. </a:t>
            </a:r>
            <a:endParaRPr lang="en-US" sz="1300" dirty="0">
              <a:solidFill>
                <a:schemeClr val="tx1"/>
              </a:solidFill>
              <a:ea typeface="Open Sans" panose="020B0604020202020204" charset="0"/>
              <a:cs typeface="Open Sans" panose="020B0604020202020204" charset="0"/>
            </a:endParaRPr>
          </a:p>
          <a:p>
            <a:pPr algn="just">
              <a:lnSpc>
                <a:spcPct val="114000"/>
              </a:lnSpc>
            </a:pPr>
            <a:endParaRPr lang="en-US" sz="1300" dirty="0">
              <a:solidFill>
                <a:schemeClr val="tx1"/>
              </a:solidFill>
              <a:ea typeface="Open Sans" panose="020B0604020202020204" charset="0"/>
              <a:cs typeface="Open Sans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395"/>
          <p:cNvSpPr/>
          <p:nvPr/>
        </p:nvSpPr>
        <p:spPr bwMode="gray">
          <a:xfrm>
            <a:off x="372771" y="1078568"/>
            <a:ext cx="3341087" cy="5251979"/>
          </a:xfrm>
          <a:prstGeom prst="roundRect">
            <a:avLst>
              <a:gd name="adj" fmla="val 3872"/>
            </a:avLst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Company</a:t>
            </a:r>
            <a:endParaRPr lang="en-ID" dirty="0"/>
          </a:p>
        </p:txBody>
      </p:sp>
      <p:grpSp>
        <p:nvGrpSpPr>
          <p:cNvPr id="51" name="Group 50"/>
          <p:cNvGrpSpPr/>
          <p:nvPr/>
        </p:nvGrpSpPr>
        <p:grpSpPr>
          <a:xfrm>
            <a:off x="4213920" y="3200267"/>
            <a:ext cx="3185766" cy="1295400"/>
            <a:chOff x="627380" y="4918301"/>
            <a:chExt cx="2402840" cy="1295400"/>
          </a:xfrm>
        </p:grpSpPr>
        <p:sp>
          <p:nvSpPr>
            <p:cNvPr id="24" name="Rectangle: Rounded Corners 23"/>
            <p:cNvSpPr/>
            <p:nvPr/>
          </p:nvSpPr>
          <p:spPr>
            <a:xfrm>
              <a:off x="627380" y="4918301"/>
              <a:ext cx="2402840" cy="1295400"/>
            </a:xfrm>
            <a:prstGeom prst="roundRect">
              <a:avLst>
                <a:gd name="adj" fmla="val 8436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</a:ln>
            <a:effectLst>
              <a:outerShdw blurRad="50800" dist="50800" dir="5400000" sx="98000" sy="98000" algn="ctr" rotWithShape="0">
                <a:schemeClr val="tx1">
                  <a:lumMod val="50000"/>
                  <a:lumOff val="50000"/>
                  <a:alpha val="5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44320" y="5281839"/>
              <a:ext cx="1428750" cy="5683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700" b="1" dirty="0" err="1">
                  <a:solidFill>
                    <a:schemeClr val="bg1"/>
                  </a:solidFill>
                </a:rPr>
                <a:t>Hidajat</a:t>
              </a:r>
              <a:r>
                <a:rPr lang="en-US" sz="1700" b="1" dirty="0">
                  <a:solidFill>
                    <a:schemeClr val="bg1"/>
                  </a:solidFill>
                </a:rPr>
                <a:t> Purnama</a:t>
              </a:r>
              <a:endParaRPr lang="en-US" sz="1700" b="1" dirty="0">
                <a:solidFill>
                  <a:schemeClr val="bg1"/>
                </a:solidFill>
              </a:endParaRPr>
            </a:p>
            <a:p>
              <a:r>
                <a:rPr lang="en-US" sz="1400" i="1" dirty="0">
                  <a:solidFill>
                    <a:schemeClr val="bg1"/>
                  </a:solidFill>
                </a:rPr>
                <a:t>Commissioner</a:t>
              </a:r>
              <a:endParaRPr lang="en-ID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213563" y="4829317"/>
            <a:ext cx="3185766" cy="1295400"/>
            <a:chOff x="3472180" y="4918301"/>
            <a:chExt cx="2402840" cy="1295400"/>
          </a:xfrm>
        </p:grpSpPr>
        <p:sp>
          <p:nvSpPr>
            <p:cNvPr id="32" name="Rectangle: Rounded Corners 31"/>
            <p:cNvSpPr/>
            <p:nvPr/>
          </p:nvSpPr>
          <p:spPr>
            <a:xfrm>
              <a:off x="3472180" y="4918301"/>
              <a:ext cx="2402840" cy="1295400"/>
            </a:xfrm>
            <a:prstGeom prst="roundRect">
              <a:avLst>
                <a:gd name="adj" fmla="val 8436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</a:ln>
            <a:effectLst>
              <a:outerShdw blurRad="50800" dist="50800" dir="5400000" sx="98000" sy="98000" algn="ctr" rotWithShape="0">
                <a:schemeClr val="tx1">
                  <a:lumMod val="50000"/>
                  <a:lumOff val="50000"/>
                  <a:alpha val="5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89120" y="5281839"/>
              <a:ext cx="1338580" cy="5683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700" b="1" dirty="0">
                  <a:solidFill>
                    <a:schemeClr val="bg1"/>
                  </a:solidFill>
                </a:rPr>
                <a:t>Levi Purnama</a:t>
              </a:r>
              <a:endParaRPr lang="en-US" sz="1700" b="1" dirty="0">
                <a:solidFill>
                  <a:schemeClr val="bg1"/>
                </a:solidFill>
              </a:endParaRPr>
            </a:p>
            <a:p>
              <a:r>
                <a:rPr lang="en-US" sz="1400" i="1" dirty="0">
                  <a:solidFill>
                    <a:schemeClr val="bg1"/>
                  </a:solidFill>
                </a:rPr>
                <a:t>Director</a:t>
              </a:r>
              <a:endParaRPr lang="en-ID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173145" y="4829150"/>
            <a:ext cx="3185766" cy="1295400"/>
            <a:chOff x="6316980" y="4918301"/>
            <a:chExt cx="2402840" cy="1295400"/>
          </a:xfrm>
        </p:grpSpPr>
        <p:sp>
          <p:nvSpPr>
            <p:cNvPr id="33" name="Rectangle: Rounded Corners 32"/>
            <p:cNvSpPr/>
            <p:nvPr/>
          </p:nvSpPr>
          <p:spPr>
            <a:xfrm>
              <a:off x="6316980" y="4918301"/>
              <a:ext cx="2402840" cy="1295400"/>
            </a:xfrm>
            <a:prstGeom prst="roundRect">
              <a:avLst>
                <a:gd name="adj" fmla="val 8436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</a:ln>
            <a:effectLst>
              <a:outerShdw blurRad="50800" dist="50800" dir="5400000" sx="98000" sy="98000" algn="ctr" rotWithShape="0">
                <a:schemeClr val="tx1">
                  <a:lumMod val="50000"/>
                  <a:lumOff val="50000"/>
                  <a:alpha val="5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33920" y="5281307"/>
              <a:ext cx="1428750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700" b="1" dirty="0">
                  <a:solidFill>
                    <a:schemeClr val="bg1"/>
                  </a:solidFill>
                </a:rPr>
                <a:t>Handy Purnama</a:t>
              </a:r>
              <a:endParaRPr lang="en-US" sz="1700" b="1" dirty="0">
                <a:solidFill>
                  <a:schemeClr val="bg1"/>
                </a:solidFill>
              </a:endParaRPr>
            </a:p>
            <a:p>
              <a:r>
                <a:rPr lang="en-US" sz="1400" i="1" dirty="0">
                  <a:solidFill>
                    <a:schemeClr val="bg1"/>
                  </a:solidFill>
                </a:rPr>
                <a:t>Director</a:t>
              </a:r>
              <a:endParaRPr lang="en-ID" sz="14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166438" y="3200375"/>
            <a:ext cx="3185766" cy="1295400"/>
            <a:chOff x="9161780" y="4918301"/>
            <a:chExt cx="2402840" cy="1295400"/>
          </a:xfrm>
        </p:grpSpPr>
        <p:sp>
          <p:nvSpPr>
            <p:cNvPr id="34" name="Rectangle: Rounded Corners 33"/>
            <p:cNvSpPr/>
            <p:nvPr/>
          </p:nvSpPr>
          <p:spPr>
            <a:xfrm>
              <a:off x="9161780" y="4918301"/>
              <a:ext cx="2402840" cy="1295400"/>
            </a:xfrm>
            <a:prstGeom prst="roundRect">
              <a:avLst>
                <a:gd name="adj" fmla="val 8436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</a:ln>
            <a:effectLst>
              <a:outerShdw blurRad="50800" dist="50800" dir="5400000" sx="98000" sy="98000" algn="ctr" rotWithShape="0">
                <a:schemeClr val="tx1">
                  <a:lumMod val="50000"/>
                  <a:lumOff val="50000"/>
                  <a:alpha val="5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83800" y="5281839"/>
              <a:ext cx="1428750" cy="5683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700" b="1" dirty="0">
                  <a:solidFill>
                    <a:schemeClr val="bg1"/>
                  </a:solidFill>
                </a:rPr>
                <a:t>Irene </a:t>
              </a:r>
              <a:r>
                <a:rPr lang="en-US" sz="1700" b="1" dirty="0" err="1">
                  <a:solidFill>
                    <a:schemeClr val="bg1"/>
                  </a:solidFill>
                </a:rPr>
                <a:t>Tjahjadi</a:t>
              </a:r>
              <a:endParaRPr lang="en-US" sz="1700" b="1" dirty="0">
                <a:solidFill>
                  <a:schemeClr val="bg1"/>
                </a:solidFill>
              </a:endParaRPr>
            </a:p>
            <a:p>
              <a:r>
                <a:rPr lang="en-US" sz="1400" i="1" dirty="0">
                  <a:solidFill>
                    <a:schemeClr val="bg1"/>
                  </a:solidFill>
                </a:rPr>
                <a:t>Commissioner</a:t>
              </a:r>
              <a:endParaRPr lang="en-ID" sz="14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981651" y="1122945"/>
            <a:ext cx="7837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We are striving in metal casting industry specializing in cast iron and ductile iron production. Our target market is infrastructure-related industry (building construction, transportation and electricity networks) and other industries that require products with the materials we produce</a:t>
            </a:r>
            <a:endParaRPr lang="en-US" dirty="0"/>
          </a:p>
        </p:txBody>
      </p:sp>
      <p:sp>
        <p:nvSpPr>
          <p:cNvPr id="63" name="Rectangle: Rounded Corners 62"/>
          <p:cNvSpPr/>
          <p:nvPr/>
        </p:nvSpPr>
        <p:spPr>
          <a:xfrm>
            <a:off x="363245" y="968277"/>
            <a:ext cx="2337562" cy="307335"/>
          </a:xfrm>
          <a:prstGeom prst="roundRect">
            <a:avLst>
              <a:gd name="adj" fmla="val 14092"/>
            </a:avLst>
          </a:prstGeom>
          <a:solidFill>
            <a:schemeClr val="tx2"/>
          </a:solidFill>
          <a:ln>
            <a:noFill/>
          </a:ln>
          <a:effectLst>
            <a:glow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The Factory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031997" y="3282988"/>
            <a:ext cx="2022634" cy="902572"/>
            <a:chOff x="513081" y="2796445"/>
            <a:chExt cx="2022634" cy="902572"/>
          </a:xfrm>
        </p:grpSpPr>
        <p:grpSp>
          <p:nvGrpSpPr>
            <p:cNvPr id="56" name="Group 55"/>
            <p:cNvGrpSpPr/>
            <p:nvPr/>
          </p:nvGrpSpPr>
          <p:grpSpPr>
            <a:xfrm>
              <a:off x="513081" y="2796445"/>
              <a:ext cx="2022634" cy="531816"/>
              <a:chOff x="697322" y="3103347"/>
              <a:chExt cx="2022634" cy="531816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97322" y="3103347"/>
                <a:ext cx="531816" cy="531816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1089548" y="3226623"/>
                <a:ext cx="16304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/>
                  <a:t>Land Area</a:t>
                </a:r>
                <a:endParaRPr lang="en-US" sz="2000" b="1" dirty="0"/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709194" y="3360463"/>
              <a:ext cx="16304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23,565 m2</a:t>
              </a:r>
              <a:endParaRPr lang="en-US" sz="16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41147" y="1529470"/>
            <a:ext cx="2404334" cy="1317814"/>
            <a:chOff x="372771" y="1229379"/>
            <a:chExt cx="2404334" cy="1317814"/>
          </a:xfrm>
        </p:grpSpPr>
        <p:grpSp>
          <p:nvGrpSpPr>
            <p:cNvPr id="55" name="Group 54"/>
            <p:cNvGrpSpPr/>
            <p:nvPr/>
          </p:nvGrpSpPr>
          <p:grpSpPr>
            <a:xfrm>
              <a:off x="372771" y="1229379"/>
              <a:ext cx="2404334" cy="716777"/>
              <a:chOff x="899193" y="1086470"/>
              <a:chExt cx="2404334" cy="716777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99193" y="1086470"/>
                <a:ext cx="716777" cy="716777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1673119" y="1244803"/>
                <a:ext cx="16304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Building Size</a:t>
                </a:r>
                <a:endParaRPr lang="en-US" sz="2000" b="1" dirty="0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398548" y="1962418"/>
              <a:ext cx="23527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Lt. 1 6,401 m2 + Lt. 2 425 m2 = 6,826 m2</a:t>
              </a:r>
              <a:endParaRPr lang="en-US" sz="16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99131" y="4419459"/>
            <a:ext cx="2888367" cy="1677188"/>
            <a:chOff x="892543" y="4444493"/>
            <a:chExt cx="2888367" cy="1677188"/>
          </a:xfrm>
        </p:grpSpPr>
        <p:grpSp>
          <p:nvGrpSpPr>
            <p:cNvPr id="58" name="Group 57"/>
            <p:cNvGrpSpPr/>
            <p:nvPr/>
          </p:nvGrpSpPr>
          <p:grpSpPr>
            <a:xfrm>
              <a:off x="1235499" y="4444493"/>
              <a:ext cx="2202454" cy="552526"/>
              <a:chOff x="1350061" y="4444493"/>
              <a:chExt cx="2202454" cy="552526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50061" y="4444493"/>
                <a:ext cx="531816" cy="552526"/>
              </a:xfrm>
              <a:prstGeom prst="rect">
                <a:avLst/>
              </a:prstGeom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922107" y="4520701"/>
                <a:ext cx="16304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Location</a:t>
                </a:r>
                <a:endParaRPr lang="en-US" sz="2000" b="1" dirty="0"/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892543" y="5083383"/>
              <a:ext cx="2888367" cy="103829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sz="1600" dirty="0"/>
                <a:t>Jl. </a:t>
              </a:r>
              <a:r>
                <a:rPr lang="en-US" sz="1600" dirty="0" err="1"/>
                <a:t>Tugu</a:t>
              </a:r>
              <a:r>
                <a:rPr lang="en-US" sz="1600" dirty="0"/>
                <a:t> Wijaya IV No. Kawasan </a:t>
              </a:r>
              <a:r>
                <a:rPr lang="en-US" sz="1600" dirty="0" err="1"/>
                <a:t>Industri</a:t>
              </a:r>
              <a:r>
                <a:rPr lang="en-US" sz="1600" dirty="0"/>
                <a:t> 24, Wijaya Kusuma, Randugarut </a:t>
              </a:r>
              <a:r>
                <a:rPr lang="en-US" sz="1600" dirty="0" err="1"/>
                <a:t>Tugu</a:t>
              </a:r>
              <a:r>
                <a:rPr lang="en-US" sz="1600" dirty="0"/>
                <a:t>, Semarang, Indonesia 50153.</a:t>
              </a:r>
              <a:endParaRPr lang="en-US" sz="1600" dirty="0"/>
            </a:p>
          </p:txBody>
        </p:sp>
      </p:grpSp>
      <p:sp>
        <p:nvSpPr>
          <p:cNvPr id="64" name="Rounded Rectangle 395"/>
          <p:cNvSpPr/>
          <p:nvPr/>
        </p:nvSpPr>
        <p:spPr bwMode="gray">
          <a:xfrm>
            <a:off x="3981651" y="2773266"/>
            <a:ext cx="7837578" cy="3557282"/>
          </a:xfrm>
          <a:prstGeom prst="roundRect">
            <a:avLst>
              <a:gd name="adj" fmla="val 3872"/>
            </a:avLst>
          </a:prstGeom>
          <a:noFill/>
          <a:ln w="95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: Rounded Corners 64"/>
          <p:cNvSpPr/>
          <p:nvPr/>
        </p:nvSpPr>
        <p:spPr>
          <a:xfrm>
            <a:off x="3967362" y="2726190"/>
            <a:ext cx="2337562" cy="307335"/>
          </a:xfrm>
          <a:prstGeom prst="roundRect">
            <a:avLst>
              <a:gd name="adj" fmla="val 14092"/>
            </a:avLst>
          </a:prstGeom>
          <a:solidFill>
            <a:schemeClr val="tx2"/>
          </a:solidFill>
          <a:ln>
            <a:noFill/>
          </a:ln>
          <a:effectLst>
            <a:glow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Board of Directors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20162" name="Picture 2" descr="Image result for handy purna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901" y="4972029"/>
            <a:ext cx="1003293" cy="100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4" name="Picture 4" descr="Image may contain: 3 people, including Hidajat Purnama, people smiling, people standing and sho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38740" r="60051" b="41292"/>
          <a:stretch>
            <a:fillRect/>
          </a:stretch>
        </p:blipFill>
        <p:spPr bwMode="auto">
          <a:xfrm>
            <a:off x="4363651" y="3346321"/>
            <a:ext cx="1003293" cy="100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6" name="Picture 6" descr="Image may contain: 4 people, including Levi Purnama, people smiling, people stand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24478" r="45692" b="39906"/>
          <a:stretch>
            <a:fillRect/>
          </a:stretch>
        </p:blipFill>
        <p:spPr bwMode="auto">
          <a:xfrm>
            <a:off x="4363865" y="4972229"/>
            <a:ext cx="990208" cy="100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68" name="Picture 8" descr="Image may contain: 6 people, including Levi Purnama, Teresa Novia Purnama, Stefanie Nadia Purnama and Irene Erlin Tjahjadi, people smiling, people standing and outdo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3" t="20460" r="25124" b="54966"/>
          <a:stretch>
            <a:fillRect/>
          </a:stretch>
        </p:blipFill>
        <p:spPr bwMode="auto">
          <a:xfrm>
            <a:off x="8268970" y="3349625"/>
            <a:ext cx="10033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Overview</a:t>
            </a:r>
            <a:endParaRPr lang="en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30038" y="6673850"/>
            <a:ext cx="461962" cy="144463"/>
          </a:xfrm>
        </p:spPr>
        <p:txBody>
          <a:bodyPr/>
          <a:lstStyle/>
          <a:p>
            <a:fld id="{FD357A7C-781D-496E-A0B9-34380568C456}" type="slidenum">
              <a:rPr lang="en-US" smtClean="0"/>
            </a:fld>
            <a:endParaRPr lang="en-US" dirty="0"/>
          </a:p>
        </p:txBody>
      </p:sp>
      <p:sp>
        <p:nvSpPr>
          <p:cNvPr id="6" name="Title 4"/>
          <p:cNvSpPr txBox="1"/>
          <p:nvPr/>
        </p:nvSpPr>
        <p:spPr>
          <a:xfrm>
            <a:off x="614259" y="863794"/>
            <a:ext cx="10515600" cy="59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PT.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Laju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Sinergi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Metalindo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research and development facility, supported by complete equipment and experienced domestic spare parts experts,  is able to compete with foreign product standards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259" y="1712595"/>
            <a:ext cx="3746500" cy="13843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Primary Machines</a:t>
            </a:r>
            <a:endParaRPr lang="en-ID" dirty="0"/>
          </a:p>
        </p:txBody>
      </p:sp>
      <p:sp>
        <p:nvSpPr>
          <p:cNvPr id="8" name="Rectangle 7"/>
          <p:cNvSpPr/>
          <p:nvPr/>
        </p:nvSpPr>
        <p:spPr>
          <a:xfrm>
            <a:off x="614259" y="3362325"/>
            <a:ext cx="3746500" cy="261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algn="ctr"/>
            <a:r>
              <a:rPr lang="en-US" dirty="0"/>
              <a:t>Supporting Machines and Equipment</a:t>
            </a:r>
            <a:endParaRPr lang="en-ID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14259" y="3229610"/>
            <a:ext cx="10669691" cy="0"/>
          </a:xfrm>
          <a:prstGeom prst="line">
            <a:avLst/>
          </a:prstGeom>
          <a:ln w="12700">
            <a:solidFill>
              <a:srgbClr val="2436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51359" y="1712595"/>
            <a:ext cx="5932592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Complete Vertical Production Line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Electric Induction Furnace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Shell Core Molding Machine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Shot Blasting Machine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Horizontal Molding Machine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Shotblast Hanger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51359" y="3362325"/>
            <a:ext cx="3157021" cy="2616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Spectrometer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Hoist Crane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Metallographic Microscope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Tensile Test Machine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Leak Testing Machine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Tapping Machine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Grinding Machine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Sieve Sifter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Teapot Laddle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38589" y="1881941"/>
            <a:ext cx="1044338" cy="10443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Oval 15"/>
          <p:cNvSpPr/>
          <p:nvPr/>
        </p:nvSpPr>
        <p:spPr>
          <a:xfrm>
            <a:off x="3838589" y="4243506"/>
            <a:ext cx="1044338" cy="10443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8" name="Picture 17" descr="A close up of a logo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96" y="1968806"/>
            <a:ext cx="658923" cy="658923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34" y="4415446"/>
            <a:ext cx="702999" cy="7029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420720" y="3362325"/>
            <a:ext cx="3157021" cy="2616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Milling Machine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Permeability Tester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Sand Rammer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Universal Strength Tester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Active Clay Tester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Drill Machines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Tapping Machine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Hardness Tester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Machines</a:t>
            </a:r>
            <a:endParaRPr lang="en-ID" dirty="0"/>
          </a:p>
        </p:txBody>
      </p:sp>
      <p:pic>
        <p:nvPicPr>
          <p:cNvPr id="17" name="Picture 16" descr="Picture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405" y="1189208"/>
            <a:ext cx="3780381" cy="2167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gambar shellc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6405" y="3702410"/>
            <a:ext cx="3780382" cy="2167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: Rounded Corners 20"/>
          <p:cNvSpPr/>
          <p:nvPr/>
        </p:nvSpPr>
        <p:spPr>
          <a:xfrm>
            <a:off x="5693134" y="1189208"/>
            <a:ext cx="5565913" cy="2167576"/>
          </a:xfrm>
          <a:prstGeom prst="roundRect">
            <a:avLst>
              <a:gd name="adj" fmla="val 7034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Type XZZ416B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Frame size: 650mm x 535mm x (130mm -330mm)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Productivity: 350 mold/hour without core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One mold can hold a maximum of 25 kg liquid minimum 10 kg liquid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5693134" y="3702410"/>
            <a:ext cx="5565913" cy="2167576"/>
          </a:xfrm>
          <a:prstGeom prst="roundRect">
            <a:avLst>
              <a:gd name="adj" fmla="val 6667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35B74"/>
                </a:solidFill>
              </a:rPr>
              <a:t>Productivity rate: 3 tons of metal liquid / hour</a:t>
            </a:r>
            <a:endParaRPr lang="en-US" sz="1400" dirty="0">
              <a:solidFill>
                <a:srgbClr val="335B7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35B74"/>
                </a:solidFill>
              </a:rPr>
              <a:t>Dual track system, medium frequency</a:t>
            </a:r>
            <a:endParaRPr lang="en-US" sz="1400" dirty="0">
              <a:solidFill>
                <a:srgbClr val="335B7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35B74"/>
                </a:solidFill>
              </a:rPr>
              <a:t>Materials: cast iron (Ferro  casting) and ductile iron (Ferro casting ductile)</a:t>
            </a:r>
            <a:endParaRPr lang="en-US" sz="1400" dirty="0">
              <a:solidFill>
                <a:srgbClr val="335B7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35B74"/>
                </a:solidFill>
              </a:rPr>
              <a:t>Total power: 2200 kW</a:t>
            </a:r>
            <a:endParaRPr lang="en-US" sz="1400" dirty="0">
              <a:solidFill>
                <a:srgbClr val="335B74"/>
              </a:solidFill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5693134" y="1058347"/>
            <a:ext cx="4721104" cy="346154"/>
          </a:xfrm>
          <a:prstGeom prst="roundRect">
            <a:avLst>
              <a:gd name="adj" fmla="val 14092"/>
            </a:avLst>
          </a:prstGeom>
          <a:solidFill>
            <a:schemeClr val="tx2"/>
          </a:solidFill>
          <a:ln w="9525">
            <a:solidFill>
              <a:schemeClr val="tx1"/>
            </a:solidFill>
          </a:ln>
          <a:effectLst>
            <a:glow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Complete Vertical Production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5693134" y="3529333"/>
            <a:ext cx="4721104" cy="346154"/>
          </a:xfrm>
          <a:prstGeom prst="roundRect">
            <a:avLst>
              <a:gd name="adj" fmla="val 14092"/>
            </a:avLst>
          </a:prstGeom>
          <a:solidFill>
            <a:schemeClr val="tx2"/>
          </a:solidFill>
          <a:ln w="9525">
            <a:solidFill>
              <a:schemeClr val="tx1"/>
            </a:solidFill>
          </a:ln>
          <a:effectLst>
            <a:glow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Induction Melting Furnace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2.png"/>
          <p:cNvPicPr>
            <a:picLocks noChangeAspect="1"/>
          </p:cNvPicPr>
          <p:nvPr/>
        </p:nvPicPr>
        <p:blipFill rotWithShape="1">
          <a:blip r:embed="rId1"/>
          <a:srcRect t="8572" b="18046"/>
          <a:stretch>
            <a:fillRect/>
          </a:stretch>
        </p:blipFill>
        <p:spPr>
          <a:xfrm>
            <a:off x="1299375" y="3682199"/>
            <a:ext cx="3780382" cy="2167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gambar shellc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6405" y="1189208"/>
            <a:ext cx="3780382" cy="2167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Machines (continued)</a:t>
            </a:r>
            <a:endParaRPr lang="en-ID" dirty="0"/>
          </a:p>
        </p:txBody>
      </p:sp>
      <p:sp>
        <p:nvSpPr>
          <p:cNvPr id="21" name="Rectangle: Rounded Corners 20"/>
          <p:cNvSpPr/>
          <p:nvPr/>
        </p:nvSpPr>
        <p:spPr>
          <a:xfrm>
            <a:off x="5693134" y="1189208"/>
            <a:ext cx="5565913" cy="2167576"/>
          </a:xfrm>
          <a:prstGeom prst="roundRect">
            <a:avLst>
              <a:gd name="adj" fmla="val 7034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Type Z956JS: 6 Units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Each unit consist of 2 core boxes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Maximum size of 400mm x 300mm x 250mm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Productivity rate of each machines: 90 seconds/mold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5693134" y="3702410"/>
            <a:ext cx="5565913" cy="2167576"/>
          </a:xfrm>
          <a:prstGeom prst="roundRect">
            <a:avLst>
              <a:gd name="adj" fmla="val 6667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35B74"/>
                </a:solidFill>
              </a:rPr>
              <a:t>Type QR3210A: 2 machine units</a:t>
            </a:r>
            <a:endParaRPr lang="en-US" sz="1400" dirty="0">
              <a:solidFill>
                <a:srgbClr val="335B7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35B74"/>
                </a:solidFill>
              </a:rPr>
              <a:t>Type TD3210 Steel Apron 1 unit</a:t>
            </a:r>
            <a:endParaRPr lang="en-US" sz="1400" dirty="0">
              <a:solidFill>
                <a:srgbClr val="335B7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35B74"/>
                </a:solidFill>
              </a:rPr>
              <a:t>Barrel end cover diameter: </a:t>
            </a:r>
            <a:r>
              <a:rPr lang="el-GR" sz="1400" dirty="0">
                <a:solidFill>
                  <a:srgbClr val="335B74"/>
                </a:solidFill>
              </a:rPr>
              <a:t>φ1000 </a:t>
            </a:r>
            <a:r>
              <a:rPr lang="en-US" sz="1400" dirty="0">
                <a:solidFill>
                  <a:srgbClr val="335B74"/>
                </a:solidFill>
              </a:rPr>
              <a:t>mm</a:t>
            </a:r>
            <a:endParaRPr lang="en-US" sz="1400" dirty="0">
              <a:solidFill>
                <a:srgbClr val="335B7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35B74"/>
                </a:solidFill>
              </a:rPr>
              <a:t>Barrel end cover rotation speed: 3.5 rpm</a:t>
            </a:r>
            <a:endParaRPr lang="en-US" sz="1400" dirty="0">
              <a:solidFill>
                <a:srgbClr val="335B7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35B74"/>
                </a:solidFill>
              </a:rPr>
              <a:t>Maximum load: 600 kg &amp; 800 kg</a:t>
            </a:r>
            <a:endParaRPr lang="en-US" sz="1400" dirty="0">
              <a:solidFill>
                <a:srgbClr val="335B7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35B74"/>
                </a:solidFill>
              </a:rPr>
              <a:t>Productivity: 2000~2500kg/jam</a:t>
            </a:r>
            <a:endParaRPr lang="en-US" sz="1400" dirty="0">
              <a:solidFill>
                <a:srgbClr val="335B74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35B74"/>
                </a:solidFill>
              </a:rPr>
              <a:t>Total power: 28.4kW</a:t>
            </a:r>
            <a:endParaRPr lang="en-US" sz="1400" dirty="0">
              <a:solidFill>
                <a:srgbClr val="335B74"/>
              </a:solidFill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5693134" y="1058347"/>
            <a:ext cx="4721104" cy="346154"/>
          </a:xfrm>
          <a:prstGeom prst="roundRect">
            <a:avLst>
              <a:gd name="adj" fmla="val 14092"/>
            </a:avLst>
          </a:prstGeom>
          <a:solidFill>
            <a:schemeClr val="tx2"/>
          </a:solidFill>
          <a:ln w="9525">
            <a:solidFill>
              <a:schemeClr val="tx1"/>
            </a:solidFill>
          </a:ln>
          <a:effectLst>
            <a:glow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Shell Core Molding Machine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5693134" y="3529333"/>
            <a:ext cx="4721104" cy="346154"/>
          </a:xfrm>
          <a:prstGeom prst="roundRect">
            <a:avLst>
              <a:gd name="adj" fmla="val 14092"/>
            </a:avLst>
          </a:prstGeom>
          <a:solidFill>
            <a:schemeClr val="tx2"/>
          </a:solidFill>
          <a:ln w="9525">
            <a:solidFill>
              <a:schemeClr val="tx1"/>
            </a:solidFill>
          </a:ln>
          <a:effectLst>
            <a:glow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Shot Blasting Machine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1" b="33751"/>
          <a:stretch>
            <a:fillRect/>
          </a:stretch>
        </p:blipFill>
        <p:spPr>
          <a:xfrm>
            <a:off x="1299375" y="1058346"/>
            <a:ext cx="4128456" cy="5232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3133" y="4154203"/>
            <a:ext cx="5436725" cy="213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Machines (continued)</a:t>
            </a:r>
            <a:endParaRPr lang="en-ID" dirty="0"/>
          </a:p>
        </p:txBody>
      </p:sp>
      <p:sp>
        <p:nvSpPr>
          <p:cNvPr id="21" name="Rectangle: Rounded Corners 20"/>
          <p:cNvSpPr/>
          <p:nvPr/>
        </p:nvSpPr>
        <p:spPr>
          <a:xfrm>
            <a:off x="5693134" y="1189208"/>
            <a:ext cx="5547295" cy="2880987"/>
          </a:xfrm>
          <a:prstGeom prst="roundRect">
            <a:avLst>
              <a:gd name="adj" fmla="val 7034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Type DLZC5060H0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Frame size: 500 mm x 600mm x 280 mm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Productivity: 90 mold/hour without core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H</a:t>
            </a:r>
            <a:r>
              <a:rPr lang="en-US" altLang="zh-CN" sz="1400" dirty="0">
                <a:solidFill>
                  <a:schemeClr val="tx2"/>
                </a:solidFill>
              </a:rPr>
              <a:t>ydraulic</a:t>
            </a:r>
            <a:r>
              <a:rPr lang="en-US" sz="1400" dirty="0">
                <a:solidFill>
                  <a:schemeClr val="tx2"/>
                </a:solidFill>
              </a:rPr>
              <a:t> pressure : 15 </a:t>
            </a:r>
            <a:r>
              <a:rPr lang="en-US" sz="1400" dirty="0" err="1">
                <a:solidFill>
                  <a:schemeClr val="tx2"/>
                </a:solidFill>
              </a:rPr>
              <a:t>Mpa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Power and Voltage : 16 Kw, 380 V, 50 Hz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Machine weight : 10 ton</a:t>
            </a:r>
            <a:endParaRPr lang="en-ID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Pattern plate thickness : 20 - 25 mm</a:t>
            </a:r>
            <a:endParaRPr lang="en-US" sz="1400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One mold can hold a maximum of 25kg and minimum10kg </a:t>
            </a:r>
            <a:r>
              <a:rPr lang="en-US" sz="1400" dirty="0" err="1">
                <a:solidFill>
                  <a:schemeClr val="tx2"/>
                </a:solidFill>
              </a:rPr>
              <a:t>liqui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endParaRPr lang="en-ID" sz="1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5693134" y="1058347"/>
            <a:ext cx="4721104" cy="346154"/>
          </a:xfrm>
          <a:prstGeom prst="roundRect">
            <a:avLst>
              <a:gd name="adj" fmla="val 14092"/>
            </a:avLst>
          </a:prstGeom>
          <a:solidFill>
            <a:schemeClr val="tx2"/>
          </a:solidFill>
          <a:ln w="9525">
            <a:solidFill>
              <a:schemeClr val="tx1"/>
            </a:solidFill>
          </a:ln>
          <a:effectLst>
            <a:glow>
              <a:schemeClr val="bg1">
                <a:lumMod val="75000"/>
                <a:alpha val="6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Horizontal Molding Machine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6578899" y="1130563"/>
            <a:ext cx="3533416" cy="5213087"/>
            <a:chOff x="740134" y="1130563"/>
            <a:chExt cx="3533416" cy="5213087"/>
          </a:xfrm>
        </p:grpSpPr>
        <p:grpSp>
          <p:nvGrpSpPr>
            <p:cNvPr id="34" name="Group 33"/>
            <p:cNvGrpSpPr/>
            <p:nvPr/>
          </p:nvGrpSpPr>
          <p:grpSpPr>
            <a:xfrm>
              <a:off x="740134" y="1130563"/>
              <a:ext cx="3533416" cy="2298437"/>
              <a:chOff x="1356084" y="1058347"/>
              <a:chExt cx="3533416" cy="2298437"/>
            </a:xfrm>
          </p:grpSpPr>
          <p:sp>
            <p:nvSpPr>
              <p:cNvPr id="40" name="Rectangle: Rounded Corners 39"/>
              <p:cNvSpPr/>
              <p:nvPr/>
            </p:nvSpPr>
            <p:spPr>
              <a:xfrm>
                <a:off x="1356085" y="1189208"/>
                <a:ext cx="3533415" cy="2167576"/>
              </a:xfrm>
              <a:prstGeom prst="roundRect">
                <a:avLst>
                  <a:gd name="adj" fmla="val 4104"/>
                </a:avLst>
              </a:prstGeom>
              <a:noFill/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200" dirty="0">
                    <a:solidFill>
                      <a:schemeClr val="tx2"/>
                    </a:solidFill>
                  </a:rPr>
                  <a:t>Eyepiece: PL10X/18mm plan</a:t>
                </a:r>
                <a:endParaRPr lang="en-US" sz="1200" dirty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200" dirty="0">
                    <a:solidFill>
                      <a:schemeClr val="tx2"/>
                    </a:solidFill>
                  </a:rPr>
                  <a:t>Objective: 195mm. LWD Professional Plan Metallurgical Objective (5X, 10X, 20X, 50X, 100X)</a:t>
                </a:r>
                <a:endParaRPr lang="en-US" sz="1200" dirty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200" dirty="0">
                    <a:solidFill>
                      <a:schemeClr val="tx2"/>
                    </a:solidFill>
                  </a:rPr>
                  <a:t>Focus: Fine and coarse coaxial, moving range 33mm, fine precision 0.001mm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1" name="Rectangle: Rounded Corners 40"/>
              <p:cNvSpPr/>
              <p:nvPr/>
            </p:nvSpPr>
            <p:spPr>
              <a:xfrm>
                <a:off x="1356084" y="1058347"/>
                <a:ext cx="2442541" cy="346154"/>
              </a:xfrm>
              <a:prstGeom prst="roundRect">
                <a:avLst>
                  <a:gd name="adj" fmla="val 14092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  <a:effectLst>
                <a:glow>
                  <a:schemeClr val="bg1">
                    <a:lumMod val="75000"/>
                    <a:alpha val="60000"/>
                  </a:schemeClr>
                </a:glo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Metallographic Microscope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40134" y="4045213"/>
              <a:ext cx="3533416" cy="2298437"/>
              <a:chOff x="1356084" y="1058347"/>
              <a:chExt cx="3533416" cy="2298437"/>
            </a:xfrm>
          </p:grpSpPr>
          <p:sp>
            <p:nvSpPr>
              <p:cNvPr id="38" name="Rectangle: Rounded Corners 37"/>
              <p:cNvSpPr/>
              <p:nvPr/>
            </p:nvSpPr>
            <p:spPr>
              <a:xfrm>
                <a:off x="1356085" y="1189208"/>
                <a:ext cx="3533415" cy="2167576"/>
              </a:xfrm>
              <a:prstGeom prst="roundRect">
                <a:avLst>
                  <a:gd name="adj" fmla="val 4104"/>
                </a:avLst>
              </a:prstGeom>
              <a:noFill/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200" dirty="0">
                    <a:solidFill>
                      <a:schemeClr val="tx2"/>
                    </a:solidFill>
                  </a:rPr>
                  <a:t>Model : KJ-MJDW-200B</a:t>
                </a:r>
                <a:endParaRPr lang="en-US" sz="1200" dirty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200" dirty="0">
                    <a:solidFill>
                      <a:schemeClr val="tx2"/>
                    </a:solidFill>
                  </a:rPr>
                  <a:t>Power : 2K W</a:t>
                </a:r>
                <a:endParaRPr lang="en-US" sz="1200" dirty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200" dirty="0">
                    <a:solidFill>
                      <a:schemeClr val="tx2"/>
                    </a:solidFill>
                  </a:rPr>
                  <a:t>Voltage : 220 V</a:t>
                </a:r>
                <a:endParaRPr lang="en-US" sz="12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9" name="Rectangle: Rounded Corners 38"/>
              <p:cNvSpPr/>
              <p:nvPr/>
            </p:nvSpPr>
            <p:spPr>
              <a:xfrm>
                <a:off x="1356084" y="1058347"/>
                <a:ext cx="2442541" cy="346154"/>
              </a:xfrm>
              <a:prstGeom prst="roundRect">
                <a:avLst>
                  <a:gd name="adj" fmla="val 14092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</a:ln>
              <a:effectLst>
                <a:glow>
                  <a:schemeClr val="bg1">
                    <a:lumMod val="75000"/>
                    <a:alpha val="60000"/>
                  </a:schemeClr>
                </a:glo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b="1" dirty="0">
                    <a:solidFill>
                      <a:schemeClr val="bg1"/>
                    </a:solidFill>
                  </a:rPr>
                  <a:t>Tensile Test Machine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Machine and Equipment</a:t>
            </a:r>
            <a:endParaRPr lang="en-ID" dirty="0"/>
          </a:p>
        </p:txBody>
      </p:sp>
      <p:pic>
        <p:nvPicPr>
          <p:cNvPr id="21" name="Picture 4" descr="https://lh4.googleusercontent.com/uXWKJxUC53TDdNSIwjD_6MFZY2NjettHQex873FJPcD_LNtK4jihRiL3wLfBEe0VbKHhIOMdZRxpynnkLGWfzzcP0RwFpNhPnLPFNI4zRMDqbsDBV2W5PJ8n9_hyen2BjkGrdRDHzOKiymajgA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8" b="24881"/>
          <a:stretch>
            <a:fillRect/>
          </a:stretch>
        </p:blipFill>
        <p:spPr bwMode="auto">
          <a:xfrm>
            <a:off x="9783765" y="5113402"/>
            <a:ext cx="1668100" cy="142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lh6.googleusercontent.com/l8sWubgrg0HqiyU6hjeZA4a-MZy3nSghSdhdTr94pFilKqUScPuvNQB8_MPHYQqfkUNlxZ7Sl1-3laXk9vouz6Fn845n6IWnffubTC_LwbSRe5ikfoquqbXEeHOvgeKxIT4bs6MigF0T8Ddth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" r="6380"/>
          <a:stretch>
            <a:fillRect/>
          </a:stretch>
        </p:blipFill>
        <p:spPr bwMode="auto">
          <a:xfrm>
            <a:off x="9783765" y="2473617"/>
            <a:ext cx="1668100" cy="1427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40134" y="1130563"/>
            <a:ext cx="3533416" cy="2298437"/>
            <a:chOff x="1356084" y="1058347"/>
            <a:chExt cx="3533416" cy="2298437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1356085" y="1189208"/>
              <a:ext cx="3533415" cy="2167576"/>
            </a:xfrm>
            <a:prstGeom prst="roundRect">
              <a:avLst>
                <a:gd name="adj" fmla="val 4104"/>
              </a:avLst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Model: ARL </a:t>
              </a:r>
              <a:r>
                <a:rPr lang="en-US" sz="1200" dirty="0" err="1">
                  <a:solidFill>
                    <a:schemeClr val="tx2"/>
                  </a:solidFill>
                </a:rPr>
                <a:t>Easypark</a:t>
              </a:r>
              <a:r>
                <a:rPr lang="en-US" sz="1200" dirty="0">
                  <a:solidFill>
                    <a:schemeClr val="tx2"/>
                  </a:solidFill>
                </a:rPr>
                <a:t> AA83780-00 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Made by Thermo Scientific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1356084" y="1058347"/>
              <a:ext cx="2442541" cy="346154"/>
            </a:xfrm>
            <a:prstGeom prst="roundRect">
              <a:avLst>
                <a:gd name="adj" fmla="val 1409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</a:ln>
            <a:effectLst>
              <a:glow>
                <a:schemeClr val="bg1">
                  <a:lumMod val="75000"/>
                  <a:alpha val="6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err="1">
                  <a:solidFill>
                    <a:schemeClr val="bg1"/>
                  </a:solidFill>
                </a:rPr>
                <a:t>Spectometer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0134" y="4045213"/>
            <a:ext cx="3533416" cy="2298437"/>
            <a:chOff x="1356084" y="1058347"/>
            <a:chExt cx="3533416" cy="2298437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1356085" y="1189208"/>
              <a:ext cx="3533415" cy="2167576"/>
            </a:xfrm>
            <a:prstGeom prst="roundRect">
              <a:avLst>
                <a:gd name="adj" fmla="val 4104"/>
              </a:avLst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5 ton single girder overhead crane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Capacity : 5ton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Span : 18m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Lifting height : 8.7m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Hoist speed :8m/min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Cross travel speed: 20m/min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Long travel speed: 30 m/min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Power supply: 380V 3P 50HZ</a:t>
              </a:r>
              <a:endParaRPr lang="en-US" sz="1200" dirty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200" dirty="0">
                  <a:solidFill>
                    <a:schemeClr val="tx2"/>
                  </a:solidFill>
                </a:rPr>
                <a:t>Control mode: remote control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1356084" y="1058347"/>
              <a:ext cx="2442541" cy="346154"/>
            </a:xfrm>
            <a:prstGeom prst="roundRect">
              <a:avLst>
                <a:gd name="adj" fmla="val 1409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</a:ln>
            <a:effectLst>
              <a:glow>
                <a:schemeClr val="bg1">
                  <a:lumMod val="75000"/>
                  <a:alpha val="6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Hoist Crane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2" descr="https://lh5.googleusercontent.com/DwlUmYIxU8BjYCzTc3v8mefACd72ybUDkkdlY2yj2o669CbOWUUkFFnmrxF4aKcjATrmEPJwRAU_-4xUpEw0xb8rrtH4Sp2bTRdD2WQH5VmfeFeVU_EpQsZ6aTb_5eWxBCRE6D6t-b5Bzwrrf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/>
          <a:stretch>
            <a:fillRect/>
          </a:stretch>
        </p:blipFill>
        <p:spPr bwMode="auto">
          <a:xfrm>
            <a:off x="3945003" y="2476353"/>
            <a:ext cx="1668100" cy="142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lh4.googleusercontent.com/J4sKnJFpoUqdAB2bnww8m8RNu0eKg2TLrxZRrhAsjUWHpLiMqV0SgySS6jLWxunN0DUceDOyMO6EuXb9eHI0_IgVdQv9KdFkxeRbiNFzjJfdKZN9RDozXhTGbsUcmTOMspcP5UktoU3FlORYyQ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r="5525" b="6855"/>
          <a:stretch>
            <a:fillRect/>
          </a:stretch>
        </p:blipFill>
        <p:spPr bwMode="auto">
          <a:xfrm>
            <a:off x="3945003" y="5116137"/>
            <a:ext cx="1668100" cy="1424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CGmuKzNzQt3qxagyTo9gRQ"/>
</p:tagLst>
</file>

<file path=ppt/tags/tag3.xml><?xml version="1.0" encoding="utf-8"?>
<p:tagLst xmlns:p="http://schemas.openxmlformats.org/presentationml/2006/main">
  <p:tag name="THINKCELLSHAPEDONOTDELETE" val="thinkcellActiveDocDoNotDelete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5.xml><?xml version="1.0" encoding="utf-8"?>
<p:tagLst xmlns:p="http://schemas.openxmlformats.org/presentationml/2006/main">
  <p:tag name="THINKCELLPRESENTATIONDONOTDELETE" val="&lt;?xml version=&quot;1.0&quot; encoding=&quot;UTF-16&quot; standalone=&quot;yes&quot;?&gt;&lt;root reqver=&quot;25060&quot;&gt;&lt;version val=&quot;2800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89999999999999991118E+00&quot;&gt;&lt;m_msothmcolidx val=&quot;0&quot;/&gt;&lt;m_rgb r=&quot;3E&quot; g=&quot;15&quot; b=&quot;FB&quot;/&gt;&lt;m_nBrightness endver=&quot;26206&quot;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7421</Words>
  <Application>WPS Presentation</Application>
  <PresentationFormat>Widescreen</PresentationFormat>
  <Paragraphs>337</Paragraphs>
  <Slides>17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SimSun</vt:lpstr>
      <vt:lpstr>Wingdings</vt:lpstr>
      <vt:lpstr>Poppins</vt:lpstr>
      <vt:lpstr>Open Sans</vt:lpstr>
      <vt:lpstr>Segoe Print</vt:lpstr>
      <vt:lpstr>Microsoft YaHei</vt:lpstr>
      <vt:lpstr>Arial Unicode MS</vt:lpstr>
      <vt:lpstr>Calibri Light</vt:lpstr>
      <vt:lpstr>Calibri</vt:lpstr>
      <vt:lpstr>等线</vt:lpstr>
      <vt:lpstr>Office Theme</vt:lpstr>
      <vt:lpstr>TCLayout.ActiveDocument.1</vt:lpstr>
      <vt:lpstr>TCLayout.ActiveDocument.1</vt:lpstr>
      <vt:lpstr>TCLayout.ActiveDocument.1</vt:lpstr>
      <vt:lpstr>PowerPoint 演示文稿</vt:lpstr>
      <vt:lpstr>PowerPoint 演示文稿</vt:lpstr>
      <vt:lpstr>History</vt:lpstr>
      <vt:lpstr>About the Company</vt:lpstr>
      <vt:lpstr>Facility Overview</vt:lpstr>
      <vt:lpstr>Primary Machines</vt:lpstr>
      <vt:lpstr>Primary Machines (continued)</vt:lpstr>
      <vt:lpstr>Primary Machines (continued)</vt:lpstr>
      <vt:lpstr>Supporting Machine and Equipment</vt:lpstr>
      <vt:lpstr>Supporting Machine and Equipment (Continued)</vt:lpstr>
      <vt:lpstr>Supporting Machine and Equipment (Continued)</vt:lpstr>
      <vt:lpstr>Supporting Machine and Equipment (Continued)</vt:lpstr>
      <vt:lpstr>World Class Electric Power Settings</vt:lpstr>
      <vt:lpstr>Management System and QC System</vt:lpstr>
      <vt:lpstr>Production and QC Process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Melvin Thie</dc:creator>
  <cp:lastModifiedBy>Isyana Dhianingtyas</cp:lastModifiedBy>
  <cp:revision>741</cp:revision>
  <dcterms:created xsi:type="dcterms:W3CDTF">2019-07-11T16:26:00Z</dcterms:created>
  <dcterms:modified xsi:type="dcterms:W3CDTF">2023-11-01T06:41:37Z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B409E465F2BA458699ECB3C80C137860_12</vt:lpwstr>
  </property>
  <property fmtid="{D5CDD505-2E9C-101B-9397-08002B2CF9AE}" pid="3" name="KSOProductBuildVer">
    <vt:lpwstr>1033-12.2.0.13266</vt:lpwstr>
  </property>
</Properties>
</file>